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CDC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440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31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16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064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0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682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005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98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827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678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16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51000">
              <a:schemeClr val="accent1">
                <a:lumMod val="45000"/>
                <a:lumOff val="5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712F-A307-41E8-8F46-AB2BD4B06F08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093C-18AB-4E08-94F0-110CF17BBC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79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332956" y="2967335"/>
            <a:ext cx="75260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Analytická geometria v 2D</a:t>
            </a:r>
            <a:endParaRPr lang="sk-S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317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5484" y="542256"/>
            <a:ext cx="6878053" cy="4351338"/>
          </a:xfrm>
        </p:spPr>
        <p:txBody>
          <a:bodyPr/>
          <a:lstStyle/>
          <a:p>
            <a:r>
              <a:rPr lang="sk-SK" b="1" i="1" dirty="0"/>
              <a:t>Sú</a:t>
            </a:r>
            <a:r>
              <a:rPr lang="sk-SK" dirty="0"/>
              <a:t>č</a:t>
            </a:r>
            <a:r>
              <a:rPr lang="sk-SK" b="1" i="1" dirty="0"/>
              <a:t>et vektorov </a:t>
            </a:r>
            <a:r>
              <a:rPr lang="sk-SK" b="1" dirty="0"/>
              <a:t>u </a:t>
            </a:r>
            <a:r>
              <a:rPr lang="sk-SK" dirty="0"/>
              <a:t>a </a:t>
            </a:r>
            <a:r>
              <a:rPr lang="sk-SK" b="1" dirty="0"/>
              <a:t>v </a:t>
            </a:r>
            <a:r>
              <a:rPr lang="sk-SK" dirty="0"/>
              <a:t>je vektor </a:t>
            </a:r>
            <a:r>
              <a:rPr lang="sk-SK" b="1" i="1" dirty="0"/>
              <a:t>u + v = AB + AC, </a:t>
            </a:r>
            <a:r>
              <a:rPr lang="sk-SK" dirty="0"/>
              <a:t>ktorý môžeme znázorniť ako </a:t>
            </a:r>
            <a:r>
              <a:rPr lang="sk-SK" dirty="0" smtClean="0"/>
              <a:t>uhlopriečku v </a:t>
            </a:r>
            <a:r>
              <a:rPr lang="sk-SK" dirty="0"/>
              <a:t>rovnobežníku so stranami tvorenými vektormi </a:t>
            </a:r>
            <a:r>
              <a:rPr lang="sk-SK" b="1" dirty="0"/>
              <a:t>u </a:t>
            </a:r>
            <a:r>
              <a:rPr lang="sk-SK" dirty="0"/>
              <a:t>a </a:t>
            </a:r>
            <a:r>
              <a:rPr lang="sk-SK" b="1" dirty="0"/>
              <a:t>v </a:t>
            </a:r>
            <a:r>
              <a:rPr lang="sk-SK" dirty="0"/>
              <a:t>, pričom jeho orientácia je znázornená </a:t>
            </a:r>
            <a:r>
              <a:rPr lang="sk-SK" dirty="0" smtClean="0"/>
              <a:t>na obr</a:t>
            </a:r>
            <a:r>
              <a:rPr lang="sk-SK" dirty="0"/>
              <a:t>. </a:t>
            </a:r>
            <a:r>
              <a:rPr lang="sk-SK" dirty="0" smtClean="0"/>
              <a:t>:</a:t>
            </a:r>
          </a:p>
          <a:p>
            <a:r>
              <a:rPr lang="pl-PL" dirty="0"/>
              <a:t>V súradniciach: </a:t>
            </a:r>
            <a:r>
              <a:rPr lang="pl-PL" b="1" i="1" dirty="0"/>
              <a:t>u + v = </a:t>
            </a:r>
            <a:r>
              <a:rPr lang="pl-PL" dirty="0"/>
              <a:t>[</a:t>
            </a:r>
            <a:r>
              <a:rPr lang="pl-PL" b="1" i="1" dirty="0"/>
              <a:t>u1 + v1; u2 + </a:t>
            </a:r>
            <a:r>
              <a:rPr lang="pl-PL" b="1" i="1" dirty="0" smtClean="0"/>
              <a:t>v2</a:t>
            </a:r>
            <a:r>
              <a:rPr lang="pl-PL" dirty="0" smtClean="0"/>
              <a:t>]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b="10776"/>
          <a:stretch/>
        </p:blipFill>
        <p:spPr>
          <a:xfrm>
            <a:off x="7956131" y="301624"/>
            <a:ext cx="3177090" cy="3154941"/>
          </a:xfrm>
          <a:prstGeom prst="rect">
            <a:avLst/>
          </a:prstGeom>
        </p:spPr>
      </p:pic>
      <p:cxnSp>
        <p:nvCxnSpPr>
          <p:cNvPr id="8" name="Rovná spojovacia šípka 7"/>
          <p:cNvCxnSpPr/>
          <p:nvPr/>
        </p:nvCxnSpPr>
        <p:spPr>
          <a:xfrm flipV="1">
            <a:off x="7956131" y="301625"/>
            <a:ext cx="3177090" cy="300304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V="1">
            <a:off x="7956131" y="1106905"/>
            <a:ext cx="1043490" cy="2197769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/>
          <p:cNvCxnSpPr/>
          <p:nvPr/>
        </p:nvCxnSpPr>
        <p:spPr>
          <a:xfrm flipV="1">
            <a:off x="7972738" y="2550695"/>
            <a:ext cx="2117746" cy="75398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ok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95" y="3592237"/>
            <a:ext cx="8905929" cy="166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0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9804" y="943309"/>
            <a:ext cx="11786938" cy="4351338"/>
          </a:xfrm>
        </p:spPr>
        <p:txBody>
          <a:bodyPr/>
          <a:lstStyle/>
          <a:p>
            <a:r>
              <a:rPr lang="pl-PL" i="1" dirty="0">
                <a:latin typeface="Comic Sans MS" panose="030F0702030302020204" pitchFamily="66" charset="0"/>
              </a:rPr>
              <a:t>Rozdiel vektorov</a:t>
            </a:r>
            <a:r>
              <a:rPr lang="pl-PL" b="1" i="1" dirty="0">
                <a:latin typeface="Comic Sans MS" panose="030F0702030302020204" pitchFamily="66" charset="0"/>
              </a:rPr>
              <a:t> </a:t>
            </a:r>
            <a:r>
              <a:rPr lang="pl-PL" b="1" dirty="0">
                <a:latin typeface="Comic Sans MS" panose="030F0702030302020204" pitchFamily="66" charset="0"/>
              </a:rPr>
              <a:t>u </a:t>
            </a:r>
            <a:r>
              <a:rPr lang="pl-PL" dirty="0">
                <a:latin typeface="Comic Sans MS" panose="030F0702030302020204" pitchFamily="66" charset="0"/>
              </a:rPr>
              <a:t>a </a:t>
            </a:r>
            <a:r>
              <a:rPr lang="pl-PL" b="1" dirty="0">
                <a:latin typeface="Comic Sans MS" panose="030F0702030302020204" pitchFamily="66" charset="0"/>
              </a:rPr>
              <a:t>v</a:t>
            </a:r>
            <a:r>
              <a:rPr lang="pl-PL" dirty="0">
                <a:latin typeface="Comic Sans MS" panose="030F0702030302020204" pitchFamily="66" charset="0"/>
              </a:rPr>
              <a:t> je vektor </a:t>
            </a:r>
            <a:r>
              <a:rPr lang="pl-PL" b="1" i="1" dirty="0">
                <a:latin typeface="Comic Sans MS" panose="030F0702030302020204" pitchFamily="66" charset="0"/>
              </a:rPr>
              <a:t>u </a:t>
            </a:r>
            <a:r>
              <a:rPr lang="pl-PL" b="1" dirty="0">
                <a:latin typeface="Comic Sans MS" panose="030F0702030302020204" pitchFamily="66" charset="0"/>
              </a:rPr>
              <a:t>- </a:t>
            </a:r>
            <a:r>
              <a:rPr lang="pl-PL" b="1" i="1" dirty="0">
                <a:latin typeface="Comic Sans MS" panose="030F0702030302020204" pitchFamily="66" charset="0"/>
              </a:rPr>
              <a:t>v = u + (</a:t>
            </a:r>
            <a:r>
              <a:rPr lang="pl-PL" b="1" dirty="0">
                <a:latin typeface="Comic Sans MS" panose="030F0702030302020204" pitchFamily="66" charset="0"/>
              </a:rPr>
              <a:t>- </a:t>
            </a:r>
            <a:r>
              <a:rPr lang="pl-PL" b="1" i="1" dirty="0">
                <a:latin typeface="Comic Sans MS" panose="030F0702030302020204" pitchFamily="66" charset="0"/>
              </a:rPr>
              <a:t>v) </a:t>
            </a:r>
            <a:r>
              <a:rPr lang="pl-PL" b="1" dirty="0">
                <a:latin typeface="Comic Sans MS" panose="030F0702030302020204" pitchFamily="66" charset="0"/>
              </a:rPr>
              <a:t>= </a:t>
            </a:r>
            <a:r>
              <a:rPr lang="pl-PL" b="1" i="1" dirty="0">
                <a:latin typeface="Comic Sans MS" panose="030F0702030302020204" pitchFamily="66" charset="0"/>
              </a:rPr>
              <a:t>AB + (</a:t>
            </a:r>
            <a:r>
              <a:rPr lang="pl-PL" b="1" dirty="0">
                <a:latin typeface="Comic Sans MS" panose="030F0702030302020204" pitchFamily="66" charset="0"/>
              </a:rPr>
              <a:t>-</a:t>
            </a:r>
            <a:r>
              <a:rPr lang="pl-PL" b="1" i="1" dirty="0">
                <a:latin typeface="Comic Sans MS" panose="030F0702030302020204" pitchFamily="66" charset="0"/>
              </a:rPr>
              <a:t>1).AC</a:t>
            </a:r>
          </a:p>
          <a:p>
            <a:r>
              <a:rPr lang="pl-PL" dirty="0">
                <a:latin typeface="Comic Sans MS" panose="030F0702030302020204" pitchFamily="66" charset="0"/>
              </a:rPr>
              <a:t>Ak </a:t>
            </a:r>
            <a:r>
              <a:rPr lang="pl-PL" i="1" dirty="0">
                <a:latin typeface="Comic Sans MS" panose="030F0702030302020204" pitchFamily="66" charset="0"/>
              </a:rPr>
              <a:t>u </a:t>
            </a:r>
            <a:r>
              <a:rPr lang="pl-PL" dirty="0">
                <a:latin typeface="Comic Sans MS" panose="030F0702030302020204" pitchFamily="66" charset="0"/>
              </a:rPr>
              <a:t>- </a:t>
            </a:r>
            <a:r>
              <a:rPr lang="pl-PL" i="1" dirty="0">
                <a:latin typeface="Comic Sans MS" panose="030F0702030302020204" pitchFamily="66" charset="0"/>
              </a:rPr>
              <a:t>v = o </a:t>
            </a:r>
            <a:r>
              <a:rPr lang="pl-PL" dirty="0">
                <a:latin typeface="Comic Sans MS" panose="030F0702030302020204" pitchFamily="66" charset="0"/>
              </a:rPr>
              <a:t>(nulový vektor), tak </a:t>
            </a:r>
            <a:r>
              <a:rPr lang="pl-PL" b="1" dirty="0">
                <a:latin typeface="Comic Sans MS" panose="030F0702030302020204" pitchFamily="66" charset="0"/>
              </a:rPr>
              <a:t>u</a:t>
            </a:r>
            <a:r>
              <a:rPr lang="pl-PL" dirty="0">
                <a:latin typeface="Comic Sans MS" panose="030F0702030302020204" pitchFamily="66" charset="0"/>
              </a:rPr>
              <a:t> a </a:t>
            </a:r>
            <a:r>
              <a:rPr lang="pl-PL" b="1" dirty="0">
                <a:latin typeface="Comic Sans MS" panose="030F0702030302020204" pitchFamily="66" charset="0"/>
              </a:rPr>
              <a:t>v</a:t>
            </a:r>
            <a:r>
              <a:rPr lang="pl-PL" dirty="0">
                <a:latin typeface="Comic Sans MS" panose="030F0702030302020204" pitchFamily="66" charset="0"/>
              </a:rPr>
              <a:t> nazývame opačné vektory.</a:t>
            </a:r>
          </a:p>
          <a:p>
            <a:r>
              <a:rPr lang="pl-PL" dirty="0">
                <a:latin typeface="Comic Sans MS" panose="030F0702030302020204" pitchFamily="66" charset="0"/>
              </a:rPr>
              <a:t>V súradniciach: </a:t>
            </a:r>
            <a:r>
              <a:rPr lang="pl-PL" b="1" i="1" dirty="0">
                <a:latin typeface="Comic Sans MS" panose="030F0702030302020204" pitchFamily="66" charset="0"/>
              </a:rPr>
              <a:t>u </a:t>
            </a:r>
            <a:r>
              <a:rPr lang="pl-PL" b="1" dirty="0">
                <a:latin typeface="Comic Sans MS" panose="030F0702030302020204" pitchFamily="66" charset="0"/>
              </a:rPr>
              <a:t>- </a:t>
            </a:r>
            <a:r>
              <a:rPr lang="pl-PL" b="1" i="1" dirty="0">
                <a:latin typeface="Comic Sans MS" panose="030F0702030302020204" pitchFamily="66" charset="0"/>
              </a:rPr>
              <a:t>v = </a:t>
            </a:r>
            <a:r>
              <a:rPr lang="pl-PL" b="1" dirty="0">
                <a:latin typeface="Comic Sans MS" panose="030F0702030302020204" pitchFamily="66" charset="0"/>
              </a:rPr>
              <a:t>[</a:t>
            </a:r>
            <a:r>
              <a:rPr lang="pl-PL" b="1" i="1" dirty="0">
                <a:latin typeface="Comic Sans MS" panose="030F0702030302020204" pitchFamily="66" charset="0"/>
              </a:rPr>
              <a:t>u1 – v1; u2 – </a:t>
            </a:r>
            <a:r>
              <a:rPr lang="pl-PL" b="1" i="1" dirty="0" smtClean="0">
                <a:latin typeface="Comic Sans MS" panose="030F0702030302020204" pitchFamily="66" charset="0"/>
              </a:rPr>
              <a:t>v2</a:t>
            </a:r>
            <a:r>
              <a:rPr lang="pl-PL" b="1" dirty="0" smtClean="0">
                <a:latin typeface="Comic Sans MS" panose="030F0702030302020204" pitchFamily="66" charset="0"/>
              </a:rPr>
              <a:t>]</a:t>
            </a:r>
            <a:endParaRPr lang="pl-PL" b="1" dirty="0">
              <a:latin typeface="Comic Sans MS" panose="030F0702030302020204" pitchFamily="66" charset="0"/>
            </a:endParaRPr>
          </a:p>
          <a:p>
            <a:r>
              <a:rPr lang="sk-SK" i="1" dirty="0">
                <a:latin typeface="Comic Sans MS" panose="030F0702030302020204" pitchFamily="66" charset="0"/>
              </a:rPr>
              <a:t>Výsledok operácii</a:t>
            </a:r>
            <a:endParaRPr lang="sk-SK" dirty="0">
              <a:latin typeface="Comic Sans MS" panose="030F0702030302020204" pitchFamily="66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563" y="2887580"/>
            <a:ext cx="5395230" cy="312052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04" y="3471904"/>
            <a:ext cx="4813768" cy="165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8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6987" y="1149523"/>
            <a:ext cx="11502190" cy="5293895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Comic Sans MS" panose="030F0702030302020204" pitchFamily="66" charset="0"/>
              </a:rPr>
              <a:t>Ak </a:t>
            </a:r>
            <a:r>
              <a:rPr lang="sk-SK" b="1" dirty="0">
                <a:latin typeface="Comic Sans MS" panose="030F0702030302020204" pitchFamily="66" charset="0"/>
              </a:rPr>
              <a:t>u </a:t>
            </a:r>
            <a:r>
              <a:rPr lang="sk-SK" dirty="0">
                <a:latin typeface="Comic Sans MS" panose="030F0702030302020204" pitchFamily="66" charset="0"/>
              </a:rPr>
              <a:t>= </a:t>
            </a:r>
            <a:r>
              <a:rPr lang="sk-SK" b="1" i="1" dirty="0">
                <a:latin typeface="Comic Sans MS" panose="030F0702030302020204" pitchFamily="66" charset="0"/>
              </a:rPr>
              <a:t>AB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v </a:t>
            </a:r>
            <a:r>
              <a:rPr lang="sk-SK" dirty="0">
                <a:latin typeface="Comic Sans MS" panose="030F0702030302020204" pitchFamily="66" charset="0"/>
              </a:rPr>
              <a:t>= </a:t>
            </a:r>
            <a:r>
              <a:rPr lang="sk-SK" b="1" i="1" dirty="0">
                <a:latin typeface="Comic Sans MS" panose="030F0702030302020204" pitchFamily="66" charset="0"/>
              </a:rPr>
              <a:t>AC, </a:t>
            </a:r>
            <a:r>
              <a:rPr lang="sk-SK" dirty="0">
                <a:latin typeface="Comic Sans MS" panose="030F0702030302020204" pitchFamily="66" charset="0"/>
              </a:rPr>
              <a:t>tak </a:t>
            </a:r>
            <a:r>
              <a:rPr lang="sk-SK" b="1" i="1" dirty="0">
                <a:latin typeface="Comic Sans MS" panose="030F0702030302020204" pitchFamily="66" charset="0"/>
              </a:rPr>
              <a:t>konvexný </a:t>
            </a:r>
            <a:r>
              <a:rPr lang="sk-SK" dirty="0">
                <a:latin typeface="Comic Sans MS" panose="030F0702030302020204" pitchFamily="66" charset="0"/>
              </a:rPr>
              <a:t>uhol </a:t>
            </a:r>
            <a:r>
              <a:rPr lang="sk-SK" b="1" i="1" dirty="0">
                <a:latin typeface="Comic Sans MS" panose="030F0702030302020204" pitchFamily="66" charset="0"/>
              </a:rPr>
              <a:t>BAC </a:t>
            </a:r>
            <a:r>
              <a:rPr lang="sk-SK" dirty="0">
                <a:latin typeface="Comic Sans MS" panose="030F0702030302020204" pitchFamily="66" charset="0"/>
              </a:rPr>
              <a:t>( &lt; </a:t>
            </a:r>
            <a:r>
              <a:rPr lang="sk-SK" dirty="0" smtClean="0">
                <a:latin typeface="Comic Sans MS" panose="030F0702030302020204" pitchFamily="66" charset="0"/>
              </a:rPr>
              <a:t>180</a:t>
            </a:r>
            <a:r>
              <a:rPr lang="sk-SK" baseline="30000" dirty="0" smtClean="0">
                <a:latin typeface="Comic Sans MS" panose="030F0702030302020204" pitchFamily="66" charset="0"/>
              </a:rPr>
              <a:t>o</a:t>
            </a:r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) nazývame </a:t>
            </a:r>
            <a:r>
              <a:rPr lang="sk-SK" b="1" i="1" dirty="0">
                <a:latin typeface="Comic Sans MS" panose="030F0702030302020204" pitchFamily="66" charset="0"/>
              </a:rPr>
              <a:t>uhol vektorov u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i="1" dirty="0">
                <a:latin typeface="Comic Sans MS" panose="030F0702030302020204" pitchFamily="66" charset="0"/>
              </a:rPr>
              <a:t>v </a:t>
            </a:r>
            <a:r>
              <a:rPr lang="sk-SK" dirty="0" smtClean="0">
                <a:latin typeface="Comic Sans MS" panose="030F0702030302020204" pitchFamily="66" charset="0"/>
              </a:rPr>
              <a:t>(</a:t>
            </a:r>
            <a:r>
              <a:rPr lang="sk-SK" dirty="0" err="1" smtClean="0">
                <a:latin typeface="Comic Sans MS" panose="030F0702030302020204" pitchFamily="66" charset="0"/>
              </a:rPr>
              <a:t>ozn</a:t>
            </a:r>
            <a:r>
              <a:rPr lang="sk-SK" dirty="0" smtClean="0">
                <a:latin typeface="Comic Sans MS" panose="030F0702030302020204" pitchFamily="66" charset="0"/>
              </a:rPr>
              <a:t>. </a:t>
            </a:r>
            <a:r>
              <a:rPr lang="sk-SK" b="1" i="1" dirty="0">
                <a:latin typeface="Comic Sans MS" panose="030F0702030302020204" pitchFamily="66" charset="0"/>
              </a:rPr>
              <a:t>φ</a:t>
            </a:r>
            <a:r>
              <a:rPr lang="sk-SK" dirty="0" smtClean="0">
                <a:latin typeface="Comic Sans MS" panose="030F0702030302020204" pitchFamily="66" charset="0"/>
              </a:rPr>
              <a:t>)</a:t>
            </a:r>
            <a:r>
              <a:rPr lang="sk-SK" b="1" i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pl-PL" dirty="0" smtClean="0">
                <a:latin typeface="Comic Sans MS" panose="030F0702030302020204" pitchFamily="66" charset="0"/>
              </a:rPr>
              <a:t>Uhol </a:t>
            </a:r>
            <a:r>
              <a:rPr lang="pl-PL" dirty="0">
                <a:latin typeface="Comic Sans MS" panose="030F0702030302020204" pitchFamily="66" charset="0"/>
              </a:rPr>
              <a:t>nie je definovaný, ak aspoň jeden z vektorov je nulový.</a:t>
            </a:r>
          </a:p>
          <a:p>
            <a:r>
              <a:rPr lang="sk-SK" dirty="0">
                <a:latin typeface="Comic Sans MS" panose="030F0702030302020204" pitchFamily="66" charset="0"/>
              </a:rPr>
              <a:t>Ak </a:t>
            </a:r>
            <a:r>
              <a:rPr lang="sk-SK" b="1" dirty="0">
                <a:latin typeface="Comic Sans MS" panose="030F0702030302020204" pitchFamily="66" charset="0"/>
              </a:rPr>
              <a:t>u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v </a:t>
            </a:r>
            <a:r>
              <a:rPr lang="sk-SK" dirty="0">
                <a:latin typeface="Comic Sans MS" panose="030F0702030302020204" pitchFamily="66" charset="0"/>
              </a:rPr>
              <a:t>sú nenulové vektory, ktoré zvierajú uhol </a:t>
            </a:r>
            <a:r>
              <a:rPr lang="el-GR" dirty="0" smtClean="0">
                <a:latin typeface="Comic Sans MS" panose="030F0702030302020204" pitchFamily="66" charset="0"/>
              </a:rPr>
              <a:t>φ</a:t>
            </a:r>
            <a:r>
              <a:rPr lang="sk-SK" dirty="0" smtClean="0">
                <a:latin typeface="Comic Sans MS" panose="030F0702030302020204" pitchFamily="66" charset="0"/>
              </a:rPr>
              <a:t>, </a:t>
            </a:r>
            <a:r>
              <a:rPr lang="sk-SK" dirty="0">
                <a:latin typeface="Comic Sans MS" panose="030F0702030302020204" pitchFamily="66" charset="0"/>
              </a:rPr>
              <a:t>tak č</a:t>
            </a:r>
            <a:r>
              <a:rPr lang="sk-SK" b="1" i="1" dirty="0">
                <a:latin typeface="Comic Sans MS" panose="030F0702030302020204" pitchFamily="66" charset="0"/>
              </a:rPr>
              <a:t>íslo </a:t>
            </a:r>
            <a:r>
              <a:rPr lang="en-US" dirty="0" smtClean="0">
                <a:latin typeface="Comic Sans MS" panose="030F0702030302020204" pitchFamily="66" charset="0"/>
              </a:rPr>
              <a:t>|</a:t>
            </a:r>
            <a:r>
              <a:rPr lang="sk-SK" b="1" i="1" dirty="0" smtClean="0">
                <a:latin typeface="Comic Sans MS" panose="030F0702030302020204" pitchFamily="66" charset="0"/>
              </a:rPr>
              <a:t>u</a:t>
            </a:r>
            <a:r>
              <a:rPr lang="en-US" dirty="0" smtClean="0">
                <a:latin typeface="Comic Sans MS" panose="030F0702030302020204" pitchFamily="66" charset="0"/>
              </a:rPr>
              <a:t>|</a:t>
            </a:r>
            <a:r>
              <a:rPr lang="sk-SK" b="1" i="1" dirty="0" smtClean="0">
                <a:latin typeface="Comic Sans MS" panose="030F0702030302020204" pitchFamily="66" charset="0"/>
              </a:rPr>
              <a:t>.</a:t>
            </a:r>
            <a:r>
              <a:rPr lang="en-US" dirty="0" smtClean="0">
                <a:latin typeface="Comic Sans MS" panose="030F0702030302020204" pitchFamily="66" charset="0"/>
              </a:rPr>
              <a:t>|</a:t>
            </a:r>
            <a:r>
              <a:rPr lang="sk-SK" b="1" i="1" dirty="0" smtClean="0">
                <a:latin typeface="Comic Sans MS" panose="030F0702030302020204" pitchFamily="66" charset="0"/>
              </a:rPr>
              <a:t>v</a:t>
            </a:r>
            <a:r>
              <a:rPr lang="en-US" dirty="0" smtClean="0">
                <a:latin typeface="Comic Sans MS" panose="030F0702030302020204" pitchFamily="66" charset="0"/>
              </a:rPr>
              <a:t>|</a:t>
            </a:r>
            <a:r>
              <a:rPr lang="sk-SK" b="1" i="1" dirty="0" smtClean="0">
                <a:latin typeface="Comic Sans MS" panose="030F0702030302020204" pitchFamily="66" charset="0"/>
              </a:rPr>
              <a:t>.cos </a:t>
            </a:r>
            <a:r>
              <a:rPr lang="sk-SK" dirty="0" smtClean="0">
                <a:latin typeface="Comic Sans MS" panose="030F0702030302020204" pitchFamily="66" charset="0"/>
              </a:rPr>
              <a:t>φ nazývame </a:t>
            </a:r>
            <a:r>
              <a:rPr lang="sk-SK" b="1" i="1" dirty="0" smtClean="0">
                <a:latin typeface="Comic Sans MS" panose="030F0702030302020204" pitchFamily="66" charset="0"/>
              </a:rPr>
              <a:t>skalárny </a:t>
            </a:r>
            <a:r>
              <a:rPr lang="sk-SK" b="1" i="1" dirty="0">
                <a:latin typeface="Comic Sans MS" panose="030F0702030302020204" pitchFamily="66" charset="0"/>
              </a:rPr>
              <a:t>sú</a:t>
            </a:r>
            <a:r>
              <a:rPr lang="sk-SK" dirty="0">
                <a:latin typeface="Comic Sans MS" panose="030F0702030302020204" pitchFamily="66" charset="0"/>
              </a:rPr>
              <a:t>č</a:t>
            </a:r>
            <a:r>
              <a:rPr lang="sk-SK" b="1" i="1" dirty="0">
                <a:latin typeface="Comic Sans MS" panose="030F0702030302020204" pitchFamily="66" charset="0"/>
              </a:rPr>
              <a:t>in </a:t>
            </a:r>
            <a:r>
              <a:rPr lang="sk-SK" dirty="0">
                <a:latin typeface="Comic Sans MS" panose="030F0702030302020204" pitchFamily="66" charset="0"/>
              </a:rPr>
              <a:t>vektorov </a:t>
            </a:r>
            <a:r>
              <a:rPr lang="sk-SK" b="1" dirty="0" smtClean="0">
                <a:latin typeface="Comic Sans MS" panose="030F0702030302020204" pitchFamily="66" charset="0"/>
              </a:rPr>
              <a:t>u </a:t>
            </a:r>
            <a:r>
              <a:rPr lang="sk-SK" b="1" i="1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v </a:t>
            </a:r>
            <a:r>
              <a:rPr lang="sk-SK" dirty="0">
                <a:latin typeface="Comic Sans MS" panose="030F0702030302020204" pitchFamily="66" charset="0"/>
              </a:rPr>
              <a:t>( </a:t>
            </a:r>
            <a:r>
              <a:rPr lang="sk-SK" dirty="0" err="1">
                <a:latin typeface="Comic Sans MS" panose="030F0702030302020204" pitchFamily="66" charset="0"/>
              </a:rPr>
              <a:t>ozn</a:t>
            </a:r>
            <a:r>
              <a:rPr lang="sk-SK" dirty="0">
                <a:latin typeface="Comic Sans MS" panose="030F0702030302020204" pitchFamily="66" charset="0"/>
              </a:rPr>
              <a:t>. </a:t>
            </a:r>
            <a:r>
              <a:rPr lang="sk-SK" b="1" dirty="0" err="1">
                <a:latin typeface="Comic Sans MS" panose="030F0702030302020204" pitchFamily="66" charset="0"/>
              </a:rPr>
              <a:t>u.v</a:t>
            </a:r>
            <a:r>
              <a:rPr lang="sk-SK" b="1" dirty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).</a:t>
            </a:r>
          </a:p>
          <a:p>
            <a:r>
              <a:rPr lang="pl-PL" dirty="0" smtClean="0">
                <a:latin typeface="Comic Sans MS" panose="030F0702030302020204" pitchFamily="66" charset="0"/>
              </a:rPr>
              <a:t>Ak </a:t>
            </a:r>
            <a:r>
              <a:rPr lang="pl-PL" dirty="0">
                <a:latin typeface="Comic Sans MS" panose="030F0702030302020204" pitchFamily="66" charset="0"/>
              </a:rPr>
              <a:t>aspoň jeden z vektorov je nulový, tak ich skalárny súčin je 0</a:t>
            </a:r>
            <a:r>
              <a:rPr lang="pl-PL" dirty="0" smtClean="0">
                <a:latin typeface="Comic Sans MS" panose="030F0702030302020204" pitchFamily="66" charset="0"/>
              </a:rPr>
              <a:t>.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sk-SK" sz="3000" dirty="0">
                <a:latin typeface="Comic Sans MS" panose="030F0702030302020204" pitchFamily="66" charset="0"/>
              </a:rPr>
              <a:t>V </a:t>
            </a:r>
            <a:r>
              <a:rPr lang="sk-SK" sz="3000" dirty="0" err="1">
                <a:latin typeface="Comic Sans MS" panose="030F0702030302020204" pitchFamily="66" charset="0"/>
              </a:rPr>
              <a:t>ortonormálnej</a:t>
            </a:r>
            <a:r>
              <a:rPr lang="sk-SK" sz="3000" dirty="0">
                <a:latin typeface="Comic Sans MS" panose="030F0702030302020204" pitchFamily="66" charset="0"/>
              </a:rPr>
              <a:t> sústave súradníc v rovine pre každé dva vektory </a:t>
            </a:r>
            <a:r>
              <a:rPr lang="sk-SK" sz="3000" b="1" dirty="0">
                <a:latin typeface="Comic Sans MS" panose="030F0702030302020204" pitchFamily="66" charset="0"/>
              </a:rPr>
              <a:t>u</a:t>
            </a:r>
            <a:r>
              <a:rPr lang="sk-SK" sz="3000" dirty="0">
                <a:latin typeface="Comic Sans MS" panose="030F0702030302020204" pitchFamily="66" charset="0"/>
              </a:rPr>
              <a:t>[u1,u2] a </a:t>
            </a:r>
            <a:r>
              <a:rPr lang="sk-SK" sz="3000" b="1" dirty="0">
                <a:latin typeface="Comic Sans MS" panose="030F0702030302020204" pitchFamily="66" charset="0"/>
              </a:rPr>
              <a:t>v</a:t>
            </a:r>
            <a:r>
              <a:rPr lang="sk-SK" sz="3000" dirty="0">
                <a:latin typeface="Comic Sans MS" panose="030F0702030302020204" pitchFamily="66" charset="0"/>
              </a:rPr>
              <a:t>[v1,v2] platí </a:t>
            </a:r>
            <a:r>
              <a:rPr lang="sk-SK" sz="3000" dirty="0" smtClean="0">
                <a:latin typeface="Comic Sans MS" panose="030F0702030302020204" pitchFamily="66" charset="0"/>
              </a:rPr>
              <a:t>:</a:t>
            </a:r>
            <a:r>
              <a:rPr lang="en-US" sz="3000" dirty="0" smtClean="0">
                <a:latin typeface="Comic Sans MS" panose="030F0702030302020204" pitchFamily="66" charset="0"/>
              </a:rPr>
              <a:t> </a:t>
            </a:r>
            <a:r>
              <a:rPr lang="sk-SK" sz="3000" b="1" dirty="0" err="1" smtClean="0">
                <a:latin typeface="Comic Sans MS" panose="030F0702030302020204" pitchFamily="66" charset="0"/>
              </a:rPr>
              <a:t>u.v</a:t>
            </a:r>
            <a:r>
              <a:rPr lang="sk-SK" sz="3000" b="1" dirty="0" smtClean="0">
                <a:latin typeface="Comic Sans MS" panose="030F0702030302020204" pitchFamily="66" charset="0"/>
              </a:rPr>
              <a:t> </a:t>
            </a:r>
            <a:r>
              <a:rPr lang="sk-SK" sz="3000" b="1" dirty="0">
                <a:latin typeface="Comic Sans MS" panose="030F0702030302020204" pitchFamily="66" charset="0"/>
              </a:rPr>
              <a:t>= u1.v1 + u2.v2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sk-SK" dirty="0">
                <a:latin typeface="Comic Sans MS" panose="030F0702030302020204" pitchFamily="66" charset="0"/>
              </a:rPr>
              <a:t>Skalárny súčin vektorov je jediná operácia s vektormi, kde výsledkom nie je </a:t>
            </a:r>
            <a:r>
              <a:rPr lang="sk-SK" dirty="0" err="1" smtClean="0">
                <a:latin typeface="Comic Sans MS" panose="030F0702030302020204" pitchFamily="66" charset="0"/>
              </a:rPr>
              <a:t>ve</a:t>
            </a:r>
            <a:r>
              <a:rPr lang="en-US" dirty="0" smtClean="0">
                <a:latin typeface="Comic Sans MS" panose="030F0702030302020204" pitchFamily="66" charset="0"/>
              </a:rPr>
              <a:t>k</a:t>
            </a:r>
            <a:r>
              <a:rPr lang="sk-SK" dirty="0" err="1" smtClean="0">
                <a:latin typeface="Comic Sans MS" panose="030F0702030302020204" pitchFamily="66" charset="0"/>
              </a:rPr>
              <a:t>tor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sk-SK" dirty="0" smtClean="0">
                <a:latin typeface="Comic Sans MS" panose="030F0702030302020204" pitchFamily="66" charset="0"/>
              </a:rPr>
              <a:t>ale </a:t>
            </a:r>
            <a:r>
              <a:rPr lang="sk-SK" dirty="0" err="1">
                <a:latin typeface="Comic Sans MS" panose="030F0702030302020204" pitchFamily="66" charset="0"/>
              </a:rPr>
              <a:t>skalár</a:t>
            </a:r>
            <a:r>
              <a:rPr lang="sk-SK" dirty="0">
                <a:latin typeface="Comic Sans MS" panose="030F0702030302020204" pitchFamily="66" charset="0"/>
              </a:rPr>
              <a:t> (konštanta).</a:t>
            </a:r>
          </a:p>
        </p:txBody>
      </p:sp>
      <p:sp>
        <p:nvSpPr>
          <p:cNvPr id="4" name="Obdĺžnik 3"/>
          <p:cNvSpPr/>
          <p:nvPr/>
        </p:nvSpPr>
        <p:spPr>
          <a:xfrm>
            <a:off x="2652580" y="226193"/>
            <a:ext cx="6951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sk-SK" sz="5400" b="1" i="1" dirty="0" smtClean="0"/>
              <a:t>Skalárny sú</a:t>
            </a:r>
            <a:r>
              <a:rPr lang="sk-SK" sz="5400" b="1" dirty="0"/>
              <a:t>č</a:t>
            </a:r>
            <a:r>
              <a:rPr lang="sk-SK" sz="5400" b="1" i="1" dirty="0" smtClean="0"/>
              <a:t>in vektorov</a:t>
            </a:r>
            <a:endParaRPr lang="sk-SK" sz="5400" b="1" i="1" dirty="0"/>
          </a:p>
        </p:txBody>
      </p:sp>
    </p:spTree>
    <p:extLst>
      <p:ext uri="{BB962C8B-B14F-4D97-AF65-F5344CB8AC3E}">
        <p14:creationId xmlns:p14="http://schemas.microsoft.com/office/powerpoint/2010/main" val="107255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645694" y="526213"/>
                <a:ext cx="11225463" cy="5986881"/>
              </a:xfrm>
            </p:spPr>
            <p:txBody>
              <a:bodyPr>
                <a:normAutofit fontScale="92500"/>
              </a:bodyPr>
              <a:lstStyle/>
              <a:p>
                <a:r>
                  <a:rPr lang="es-ES" dirty="0" smtClean="0">
                    <a:latin typeface="Comic Sans MS" panose="030F0702030302020204" pitchFamily="66" charset="0"/>
                  </a:rPr>
                  <a:t>Pre veľkosť uhla </a:t>
                </a:r>
                <a:r>
                  <a:rPr lang="el-GR" dirty="0" smtClean="0">
                    <a:latin typeface="Comic Sans MS" panose="030F0702030302020204" pitchFamily="66" charset="0"/>
                  </a:rPr>
                  <a:t>φ</a:t>
                </a:r>
                <a:r>
                  <a:rPr lang="es-ES" dirty="0" smtClean="0">
                    <a:latin typeface="Comic Sans MS" panose="030F0702030302020204" pitchFamily="66" charset="0"/>
                  </a:rPr>
                  <a:t> </a:t>
                </a:r>
                <a:r>
                  <a:rPr lang="es-ES" dirty="0">
                    <a:latin typeface="Comic Sans MS" panose="030F0702030302020204" pitchFamily="66" charset="0"/>
                  </a:rPr>
                  <a:t>nenulových vektorov </a:t>
                </a:r>
                <a:r>
                  <a:rPr lang="es-ES" b="1" dirty="0">
                    <a:latin typeface="Comic Sans MS" panose="030F0702030302020204" pitchFamily="66" charset="0"/>
                  </a:rPr>
                  <a:t>u </a:t>
                </a:r>
                <a:r>
                  <a:rPr lang="es-ES" dirty="0">
                    <a:latin typeface="Comic Sans MS" panose="030F0702030302020204" pitchFamily="66" charset="0"/>
                  </a:rPr>
                  <a:t>a </a:t>
                </a:r>
                <a:r>
                  <a:rPr lang="es-ES" b="1" dirty="0">
                    <a:latin typeface="Comic Sans MS" panose="030F0702030302020204" pitchFamily="66" charset="0"/>
                  </a:rPr>
                  <a:t>v </a:t>
                </a:r>
                <a:r>
                  <a:rPr lang="es-ES" dirty="0">
                    <a:latin typeface="Comic Sans MS" panose="030F0702030302020204" pitchFamily="66" charset="0"/>
                  </a:rPr>
                  <a:t>platí </a:t>
                </a:r>
                <a:r>
                  <a:rPr lang="es-ES" dirty="0" smtClean="0">
                    <a:latin typeface="Comic Sans MS" panose="030F0702030302020204" pitchFamily="66" charset="0"/>
                  </a:rPr>
                  <a:t>:</a:t>
                </a:r>
                <a:endParaRPr lang="sk-SK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sk-SK" b="1" dirty="0" smtClean="0">
                    <a:latin typeface="Comic Sans MS" panose="030F0702030302020204" pitchFamily="66" charset="0"/>
                  </a:rPr>
                  <a:t>				</a:t>
                </a:r>
                <a:r>
                  <a:rPr lang="es-ES" b="1" dirty="0" smtClean="0">
                    <a:latin typeface="Comic Sans MS" panose="030F0702030302020204" pitchFamily="66" charset="0"/>
                  </a:rPr>
                  <a:t>cos </a:t>
                </a:r>
                <a:r>
                  <a:rPr lang="es-ES" dirty="0" smtClean="0">
                    <a:latin typeface="Comic Sans MS" panose="030F0702030302020204" pitchFamily="66" charset="0"/>
                  </a:rPr>
                  <a:t>φ</a:t>
                </a:r>
                <a:r>
                  <a:rPr lang="sk-SK" dirty="0" smtClean="0">
                    <a:latin typeface="Comic Sans MS" panose="030F0702030302020204" pitchFamily="66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sk-SK" dirty="0" smtClean="0">
                            <a:latin typeface="Comic Sans MS" panose="030F0702030302020204" pitchFamily="66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sk-SK" dirty="0" smtClean="0">
                            <a:latin typeface="Comic Sans MS" panose="030F0702030302020204" pitchFamily="66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sk-SK" dirty="0" smtClean="0">
                            <a:latin typeface="Comic Sans MS" panose="030F0702030302020204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sk-SK" dirty="0" smtClean="0">
                            <a:latin typeface="Comic Sans MS" panose="030F0702030302020204" pitchFamily="66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s-ES" dirty="0" smtClean="0">
                            <a:latin typeface="Comic Sans MS" panose="030F0702030302020204" pitchFamily="66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s-ES" b="1" dirty="0" smtClean="0">
                            <a:latin typeface="Comic Sans MS" panose="030F0702030302020204" pitchFamily="66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s-ES" dirty="0" smtClean="0">
                            <a:latin typeface="Comic Sans MS" panose="030F0702030302020204" pitchFamily="66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s-ES" b="1" dirty="0" smtClean="0">
                            <a:latin typeface="Comic Sans MS" panose="030F0702030302020204" pitchFamily="66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s-ES" dirty="0" smtClean="0">
                            <a:latin typeface="Comic Sans MS" panose="030F0702030302020204" pitchFamily="66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s-ES" b="1" dirty="0" smtClean="0">
                            <a:latin typeface="Comic Sans MS" panose="030F0702030302020204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s-ES" dirty="0" smtClean="0">
                            <a:latin typeface="Comic Sans MS" panose="030F0702030302020204" pitchFamily="66" charset="0"/>
                          </a:rPr>
                          <m:t>|</m:t>
                        </m:r>
                      </m:den>
                    </m:f>
                  </m:oMath>
                </a14:m>
                <a:endParaRPr lang="sk-SK" dirty="0" smtClean="0">
                  <a:latin typeface="Comic Sans MS" panose="030F0702030302020204" pitchFamily="66" charset="0"/>
                </a:endParaRPr>
              </a:p>
              <a:p>
                <a:endParaRPr lang="sk-SK" b="1" i="1" dirty="0" smtClean="0"/>
              </a:p>
              <a:p>
                <a:r>
                  <a:rPr lang="sk-SK" b="1" i="1" dirty="0" smtClean="0">
                    <a:latin typeface="Comic Sans MS" panose="030F0702030302020204" pitchFamily="66" charset="0"/>
                  </a:rPr>
                  <a:t>Smerový </a:t>
                </a:r>
                <a:r>
                  <a:rPr lang="sk-SK" dirty="0">
                    <a:latin typeface="Comic Sans MS" panose="030F0702030302020204" pitchFamily="66" charset="0"/>
                  </a:rPr>
                  <a:t>vektor priamky </a:t>
                </a:r>
                <a:r>
                  <a:rPr lang="sk-SK" b="1" dirty="0">
                    <a:latin typeface="Comic Sans MS" panose="030F0702030302020204" pitchFamily="66" charset="0"/>
                  </a:rPr>
                  <a:t>p </a:t>
                </a:r>
                <a:r>
                  <a:rPr lang="sk-SK" dirty="0">
                    <a:latin typeface="Comic Sans MS" panose="030F0702030302020204" pitchFamily="66" charset="0"/>
                  </a:rPr>
                  <a:t>je každý </a:t>
                </a:r>
                <a:r>
                  <a:rPr lang="sk-SK" b="1" i="1" dirty="0">
                    <a:latin typeface="Comic Sans MS" panose="030F0702030302020204" pitchFamily="66" charset="0"/>
                  </a:rPr>
                  <a:t>vektor rovnobežný </a:t>
                </a:r>
                <a:r>
                  <a:rPr lang="sk-SK" dirty="0">
                    <a:latin typeface="Comic Sans MS" panose="030F0702030302020204" pitchFamily="66" charset="0"/>
                  </a:rPr>
                  <a:t>s priamkou </a:t>
                </a:r>
                <a:r>
                  <a:rPr lang="sk-SK" b="1" dirty="0">
                    <a:latin typeface="Comic Sans MS" panose="030F0702030302020204" pitchFamily="66" charset="0"/>
                  </a:rPr>
                  <a:t>p</a:t>
                </a:r>
                <a:r>
                  <a:rPr lang="sk-SK" dirty="0">
                    <a:latin typeface="Comic Sans MS" panose="030F0702030302020204" pitchFamily="66" charset="0"/>
                  </a:rPr>
                  <a:t>.</a:t>
                </a:r>
              </a:p>
              <a:p>
                <a:r>
                  <a:rPr lang="sk-SK" b="1" i="1" dirty="0">
                    <a:latin typeface="Comic Sans MS" panose="030F0702030302020204" pitchFamily="66" charset="0"/>
                  </a:rPr>
                  <a:t>Normálový </a:t>
                </a:r>
                <a:r>
                  <a:rPr lang="sk-SK" dirty="0">
                    <a:latin typeface="Comic Sans MS" panose="030F0702030302020204" pitchFamily="66" charset="0"/>
                  </a:rPr>
                  <a:t>vektor priamky </a:t>
                </a:r>
                <a:r>
                  <a:rPr lang="sk-SK" b="1" dirty="0">
                    <a:latin typeface="Comic Sans MS" panose="030F0702030302020204" pitchFamily="66" charset="0"/>
                  </a:rPr>
                  <a:t>p </a:t>
                </a:r>
                <a:r>
                  <a:rPr lang="sk-SK" dirty="0">
                    <a:latin typeface="Comic Sans MS" panose="030F0702030302020204" pitchFamily="66" charset="0"/>
                  </a:rPr>
                  <a:t>je každý </a:t>
                </a:r>
                <a:r>
                  <a:rPr lang="sk-SK" b="1" i="1" dirty="0">
                    <a:latin typeface="Comic Sans MS" panose="030F0702030302020204" pitchFamily="66" charset="0"/>
                  </a:rPr>
                  <a:t>vektor kolmý </a:t>
                </a:r>
                <a:r>
                  <a:rPr lang="sk-SK" dirty="0">
                    <a:latin typeface="Comic Sans MS" panose="030F0702030302020204" pitchFamily="66" charset="0"/>
                  </a:rPr>
                  <a:t>na priamku </a:t>
                </a:r>
                <a:r>
                  <a:rPr lang="sk-SK" b="1" dirty="0">
                    <a:latin typeface="Comic Sans MS" panose="030F0702030302020204" pitchFamily="66" charset="0"/>
                  </a:rPr>
                  <a:t>p</a:t>
                </a:r>
                <a:r>
                  <a:rPr lang="sk-SK" dirty="0">
                    <a:latin typeface="Comic Sans MS" panose="030F0702030302020204" pitchFamily="66" charset="0"/>
                  </a:rPr>
                  <a:t>.</a:t>
                </a:r>
              </a:p>
              <a:p>
                <a:r>
                  <a:rPr lang="sk-SK" b="1" i="1" dirty="0">
                    <a:latin typeface="Comic Sans MS" panose="030F0702030302020204" pitchFamily="66" charset="0"/>
                  </a:rPr>
                  <a:t>Smerový </a:t>
                </a:r>
                <a:r>
                  <a:rPr lang="sk-SK" dirty="0">
                    <a:latin typeface="Comic Sans MS" panose="030F0702030302020204" pitchFamily="66" charset="0"/>
                  </a:rPr>
                  <a:t>vektor roviny a je každý </a:t>
                </a:r>
                <a:r>
                  <a:rPr lang="sk-SK" b="1" i="1" dirty="0">
                    <a:latin typeface="Comic Sans MS" panose="030F0702030302020204" pitchFamily="66" charset="0"/>
                  </a:rPr>
                  <a:t>vektor rovnobežný </a:t>
                </a:r>
                <a:r>
                  <a:rPr lang="sk-SK" dirty="0">
                    <a:latin typeface="Comic Sans MS" panose="030F0702030302020204" pitchFamily="66" charset="0"/>
                  </a:rPr>
                  <a:t>s rovinou a.</a:t>
                </a:r>
              </a:p>
              <a:p>
                <a:r>
                  <a:rPr lang="sk-SK" b="1" i="1" dirty="0">
                    <a:latin typeface="Comic Sans MS" panose="030F0702030302020204" pitchFamily="66" charset="0"/>
                  </a:rPr>
                  <a:t>Normálový </a:t>
                </a:r>
                <a:r>
                  <a:rPr lang="sk-SK" dirty="0">
                    <a:latin typeface="Comic Sans MS" panose="030F0702030302020204" pitchFamily="66" charset="0"/>
                  </a:rPr>
                  <a:t>vektor roviny a je každý </a:t>
                </a:r>
                <a:r>
                  <a:rPr lang="sk-SK" b="1" i="1" dirty="0">
                    <a:latin typeface="Comic Sans MS" panose="030F0702030302020204" pitchFamily="66" charset="0"/>
                  </a:rPr>
                  <a:t>vektor kolmý </a:t>
                </a:r>
                <a:r>
                  <a:rPr lang="sk-SK" dirty="0">
                    <a:latin typeface="Comic Sans MS" panose="030F0702030302020204" pitchFamily="66" charset="0"/>
                  </a:rPr>
                  <a:t>na rovinu a</a:t>
                </a:r>
                <a:r>
                  <a:rPr lang="sk-SK" dirty="0" smtClean="0">
                    <a:latin typeface="Comic Sans MS" panose="030F0702030302020204" pitchFamily="66" charset="0"/>
                  </a:rPr>
                  <a:t>.</a:t>
                </a:r>
              </a:p>
              <a:p>
                <a:r>
                  <a:rPr lang="sk-SK" sz="3000" dirty="0">
                    <a:latin typeface="Comic Sans MS" panose="030F0702030302020204" pitchFamily="66" charset="0"/>
                  </a:rPr>
                  <a:t>Ak niektorý vektor je smerovým alebo normálovým vektorom priamky alebo roviny, tak aj jeho</a:t>
                </a:r>
              </a:p>
              <a:p>
                <a:r>
                  <a:rPr lang="sk-SK" sz="3000" dirty="0">
                    <a:latin typeface="Comic Sans MS" panose="030F0702030302020204" pitchFamily="66" charset="0"/>
                  </a:rPr>
                  <a:t>ľubovoľný nenulový skalárny násobok je taký. To znamená, že každá priamka alebo rovina má</a:t>
                </a:r>
              </a:p>
              <a:p>
                <a:r>
                  <a:rPr lang="sk-SK" sz="3000" dirty="0">
                    <a:latin typeface="Comic Sans MS" panose="030F0702030302020204" pitchFamily="66" charset="0"/>
                  </a:rPr>
                  <a:t>nekonečne veľa smerových a normálových vektorov</a:t>
                </a:r>
                <a:endParaRPr lang="es-ES" sz="3000" dirty="0" smtClean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694" y="526213"/>
                <a:ext cx="11225463" cy="5986881"/>
              </a:xfrm>
              <a:blipFill rotWithShape="0">
                <a:blip r:embed="rId2"/>
                <a:stretch>
                  <a:fillRect l="-978" t="-1527" b="-162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386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3400" y="317667"/>
            <a:ext cx="10515600" cy="6131259"/>
          </a:xfrm>
        </p:spPr>
        <p:txBody>
          <a:bodyPr>
            <a:noAutofit/>
          </a:bodyPr>
          <a:lstStyle/>
          <a:p>
            <a:r>
              <a:rPr lang="sk-SK" dirty="0">
                <a:latin typeface="Comic Sans MS" panose="030F0702030302020204" pitchFamily="66" charset="0"/>
              </a:rPr>
              <a:t>ak máme určenú priamku v rovine, tak </a:t>
            </a:r>
            <a:r>
              <a:rPr lang="sk-SK" b="1" dirty="0">
                <a:latin typeface="Comic Sans MS" panose="030F0702030302020204" pitchFamily="66" charset="0"/>
              </a:rPr>
              <a:t>smery </a:t>
            </a:r>
            <a:r>
              <a:rPr lang="sk-SK" dirty="0">
                <a:latin typeface="Comic Sans MS" panose="030F0702030302020204" pitchFamily="66" charset="0"/>
              </a:rPr>
              <a:t>jej </a:t>
            </a:r>
            <a:r>
              <a:rPr lang="sk-SK" b="1" dirty="0">
                <a:latin typeface="Comic Sans MS" panose="030F0702030302020204" pitchFamily="66" charset="0"/>
              </a:rPr>
              <a:t>normálového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smerového </a:t>
            </a:r>
            <a:r>
              <a:rPr lang="sk-SK" dirty="0">
                <a:latin typeface="Comic Sans MS" panose="030F0702030302020204" pitchFamily="66" charset="0"/>
              </a:rPr>
              <a:t>vektora </a:t>
            </a:r>
            <a:r>
              <a:rPr lang="sk-SK" dirty="0" smtClean="0">
                <a:latin typeface="Comic Sans MS" panose="030F0702030302020204" pitchFamily="66" charset="0"/>
              </a:rPr>
              <a:t>sú </a:t>
            </a:r>
            <a:r>
              <a:rPr lang="sk-SK" b="1" dirty="0" smtClean="0">
                <a:latin typeface="Comic Sans MS" panose="030F0702030302020204" pitchFamily="66" charset="0"/>
              </a:rPr>
              <a:t>jednozna</a:t>
            </a:r>
            <a:r>
              <a:rPr lang="sk-SK" dirty="0" smtClean="0">
                <a:latin typeface="Comic Sans MS" panose="030F0702030302020204" pitchFamily="66" charset="0"/>
              </a:rPr>
              <a:t>č</a:t>
            </a:r>
            <a:r>
              <a:rPr lang="sk-SK" b="1" dirty="0" smtClean="0">
                <a:latin typeface="Comic Sans MS" panose="030F0702030302020204" pitchFamily="66" charset="0"/>
              </a:rPr>
              <a:t>ne </a:t>
            </a:r>
            <a:r>
              <a:rPr lang="sk-SK" b="1" dirty="0">
                <a:latin typeface="Comic Sans MS" panose="030F0702030302020204" pitchFamily="66" charset="0"/>
              </a:rPr>
              <a:t>ur</a:t>
            </a:r>
            <a:r>
              <a:rPr lang="sk-SK" dirty="0">
                <a:latin typeface="Comic Sans MS" panose="030F0702030302020204" pitchFamily="66" charset="0"/>
              </a:rPr>
              <a:t>č</a:t>
            </a:r>
            <a:r>
              <a:rPr lang="sk-SK" b="1" dirty="0">
                <a:latin typeface="Comic Sans MS" panose="030F0702030302020204" pitchFamily="66" charset="0"/>
              </a:rPr>
              <a:t>ené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ak máme určenú priamku v priestore, tak </a:t>
            </a:r>
            <a:r>
              <a:rPr lang="sk-SK" b="1" dirty="0">
                <a:latin typeface="Comic Sans MS" panose="030F0702030302020204" pitchFamily="66" charset="0"/>
              </a:rPr>
              <a:t>smer </a:t>
            </a:r>
            <a:r>
              <a:rPr lang="sk-SK" dirty="0">
                <a:latin typeface="Comic Sans MS" panose="030F0702030302020204" pitchFamily="66" charset="0"/>
              </a:rPr>
              <a:t>jej </a:t>
            </a:r>
            <a:r>
              <a:rPr lang="sk-SK" b="1" dirty="0">
                <a:latin typeface="Comic Sans MS" panose="030F0702030302020204" pitchFamily="66" charset="0"/>
              </a:rPr>
              <a:t>smerového </a:t>
            </a:r>
            <a:r>
              <a:rPr lang="sk-SK" dirty="0">
                <a:latin typeface="Comic Sans MS" panose="030F0702030302020204" pitchFamily="66" charset="0"/>
              </a:rPr>
              <a:t>vektora je </a:t>
            </a:r>
            <a:r>
              <a:rPr lang="sk-SK" b="1" dirty="0" smtClean="0">
                <a:latin typeface="Comic Sans MS" panose="030F0702030302020204" pitchFamily="66" charset="0"/>
              </a:rPr>
              <a:t>jednozna</a:t>
            </a:r>
            <a:r>
              <a:rPr lang="sk-SK" dirty="0" smtClean="0">
                <a:latin typeface="Comic Sans MS" panose="030F0702030302020204" pitchFamily="66" charset="0"/>
              </a:rPr>
              <a:t>č</a:t>
            </a:r>
            <a:r>
              <a:rPr lang="sk-SK" b="1" dirty="0" smtClean="0">
                <a:latin typeface="Comic Sans MS" panose="030F0702030302020204" pitchFamily="66" charset="0"/>
              </a:rPr>
              <a:t>ne ur</a:t>
            </a:r>
            <a:r>
              <a:rPr lang="sk-SK" dirty="0" smtClean="0">
                <a:latin typeface="Comic Sans MS" panose="030F0702030302020204" pitchFamily="66" charset="0"/>
              </a:rPr>
              <a:t>č</a:t>
            </a:r>
            <a:r>
              <a:rPr lang="sk-SK" b="1" dirty="0" smtClean="0">
                <a:latin typeface="Comic Sans MS" panose="030F0702030302020204" pitchFamily="66" charset="0"/>
              </a:rPr>
              <a:t>ený</a:t>
            </a:r>
            <a:r>
              <a:rPr lang="sk-SK" dirty="0">
                <a:latin typeface="Comic Sans MS" panose="030F0702030302020204" pitchFamily="66" charset="0"/>
              </a:rPr>
              <a:t>, avšak má </a:t>
            </a:r>
            <a:r>
              <a:rPr lang="sk-SK" b="1" dirty="0">
                <a:latin typeface="Comic Sans MS" panose="030F0702030302020204" pitchFamily="66" charset="0"/>
              </a:rPr>
              <a:t>nekone</a:t>
            </a:r>
            <a:r>
              <a:rPr lang="sk-SK" dirty="0">
                <a:latin typeface="Comic Sans MS" panose="030F0702030302020204" pitchFamily="66" charset="0"/>
              </a:rPr>
              <a:t>č</a:t>
            </a:r>
            <a:r>
              <a:rPr lang="sk-SK" b="1" dirty="0">
                <a:latin typeface="Comic Sans MS" panose="030F0702030302020204" pitchFamily="66" charset="0"/>
              </a:rPr>
              <a:t>ne ve</a:t>
            </a:r>
            <a:r>
              <a:rPr lang="sk-SK" dirty="0">
                <a:latin typeface="Comic Sans MS" panose="030F0702030302020204" pitchFamily="66" charset="0"/>
              </a:rPr>
              <a:t>ľ</a:t>
            </a:r>
            <a:r>
              <a:rPr lang="sk-SK" b="1" dirty="0">
                <a:latin typeface="Comic Sans MS" panose="030F0702030302020204" pitchFamily="66" charset="0"/>
              </a:rPr>
              <a:t>a normálových </a:t>
            </a:r>
            <a:r>
              <a:rPr lang="sk-SK" dirty="0">
                <a:latin typeface="Comic Sans MS" panose="030F0702030302020204" pitchFamily="66" charset="0"/>
              </a:rPr>
              <a:t>vektorov </a:t>
            </a:r>
            <a:r>
              <a:rPr lang="sk-SK" b="1" dirty="0">
                <a:latin typeface="Comic Sans MS" panose="030F0702030302020204" pitchFamily="66" charset="0"/>
              </a:rPr>
              <a:t>rôznych smerov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ak máme určenú rovinu v priestore, tak </a:t>
            </a:r>
            <a:r>
              <a:rPr lang="sk-SK" b="1" dirty="0">
                <a:latin typeface="Comic Sans MS" panose="030F0702030302020204" pitchFamily="66" charset="0"/>
              </a:rPr>
              <a:t>smer </a:t>
            </a:r>
            <a:r>
              <a:rPr lang="sk-SK" dirty="0">
                <a:latin typeface="Comic Sans MS" panose="030F0702030302020204" pitchFamily="66" charset="0"/>
              </a:rPr>
              <a:t>jej </a:t>
            </a:r>
            <a:r>
              <a:rPr lang="sk-SK" b="1" dirty="0">
                <a:latin typeface="Comic Sans MS" panose="030F0702030302020204" pitchFamily="66" charset="0"/>
              </a:rPr>
              <a:t>normálového </a:t>
            </a:r>
            <a:r>
              <a:rPr lang="sk-SK" dirty="0">
                <a:latin typeface="Comic Sans MS" panose="030F0702030302020204" pitchFamily="66" charset="0"/>
              </a:rPr>
              <a:t>vektora je </a:t>
            </a:r>
            <a:r>
              <a:rPr lang="sk-SK" b="1" dirty="0" smtClean="0">
                <a:latin typeface="Comic Sans MS" panose="030F0702030302020204" pitchFamily="66" charset="0"/>
              </a:rPr>
              <a:t>jednozna</a:t>
            </a:r>
            <a:r>
              <a:rPr lang="sk-SK" dirty="0" smtClean="0">
                <a:latin typeface="Comic Sans MS" panose="030F0702030302020204" pitchFamily="66" charset="0"/>
              </a:rPr>
              <a:t>č</a:t>
            </a:r>
            <a:r>
              <a:rPr lang="sk-SK" b="1" dirty="0" smtClean="0">
                <a:latin typeface="Comic Sans MS" panose="030F0702030302020204" pitchFamily="66" charset="0"/>
              </a:rPr>
              <a:t>ne ur</a:t>
            </a:r>
            <a:r>
              <a:rPr lang="sk-SK" dirty="0" smtClean="0">
                <a:latin typeface="Comic Sans MS" panose="030F0702030302020204" pitchFamily="66" charset="0"/>
              </a:rPr>
              <a:t>č</a:t>
            </a:r>
            <a:r>
              <a:rPr lang="sk-SK" b="1" dirty="0" smtClean="0">
                <a:latin typeface="Comic Sans MS" panose="030F0702030302020204" pitchFamily="66" charset="0"/>
              </a:rPr>
              <a:t>ený</a:t>
            </a:r>
            <a:r>
              <a:rPr lang="sk-SK" dirty="0">
                <a:latin typeface="Comic Sans MS" panose="030F0702030302020204" pitchFamily="66" charset="0"/>
              </a:rPr>
              <a:t>, avšak má </a:t>
            </a:r>
            <a:r>
              <a:rPr lang="sk-SK" b="1" dirty="0">
                <a:latin typeface="Comic Sans MS" panose="030F0702030302020204" pitchFamily="66" charset="0"/>
              </a:rPr>
              <a:t>nekone</a:t>
            </a:r>
            <a:r>
              <a:rPr lang="sk-SK" dirty="0">
                <a:latin typeface="Comic Sans MS" panose="030F0702030302020204" pitchFamily="66" charset="0"/>
              </a:rPr>
              <a:t>č</a:t>
            </a:r>
            <a:r>
              <a:rPr lang="sk-SK" b="1" dirty="0">
                <a:latin typeface="Comic Sans MS" panose="030F0702030302020204" pitchFamily="66" charset="0"/>
              </a:rPr>
              <a:t>ne ve</a:t>
            </a:r>
            <a:r>
              <a:rPr lang="sk-SK" dirty="0">
                <a:latin typeface="Comic Sans MS" panose="030F0702030302020204" pitchFamily="66" charset="0"/>
              </a:rPr>
              <a:t>ľ</a:t>
            </a:r>
            <a:r>
              <a:rPr lang="sk-SK" b="1" dirty="0">
                <a:latin typeface="Comic Sans MS" panose="030F0702030302020204" pitchFamily="66" charset="0"/>
              </a:rPr>
              <a:t>a smerových </a:t>
            </a:r>
            <a:r>
              <a:rPr lang="sk-SK" dirty="0">
                <a:latin typeface="Comic Sans MS" panose="030F0702030302020204" pitchFamily="66" charset="0"/>
              </a:rPr>
              <a:t>vektorov </a:t>
            </a:r>
            <a:r>
              <a:rPr lang="sk-SK" b="1" dirty="0">
                <a:latin typeface="Comic Sans MS" panose="030F0702030302020204" pitchFamily="66" charset="0"/>
              </a:rPr>
              <a:t>rôznych smerov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sk-SK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k-SK" dirty="0" smtClean="0">
                <a:latin typeface="Comic Sans MS" panose="030F0702030302020204" pitchFamily="66" charset="0"/>
              </a:rPr>
              <a:t>Každú priamku p = AB môžeme vyjadriť rovnicou X = A + </a:t>
            </a:r>
            <a:r>
              <a:rPr lang="sk-SK" dirty="0" err="1" smtClean="0">
                <a:latin typeface="Comic Sans MS" panose="030F0702030302020204" pitchFamily="66" charset="0"/>
              </a:rPr>
              <a:t>t</a:t>
            </a:r>
            <a:r>
              <a:rPr lang="sk-SK" b="1" dirty="0" err="1" smtClean="0">
                <a:latin typeface="Comic Sans MS" panose="030F0702030302020204" pitchFamily="66" charset="0"/>
              </a:rPr>
              <a:t>.u</a:t>
            </a:r>
            <a:r>
              <a:rPr lang="sk-SK" dirty="0" smtClean="0">
                <a:latin typeface="Comic Sans MS" panose="030F0702030302020204" pitchFamily="66" charset="0"/>
              </a:rPr>
              <a:t>, kde </a:t>
            </a:r>
            <a:r>
              <a:rPr lang="sk-SK" b="1" dirty="0" smtClean="0">
                <a:latin typeface="Comic Sans MS" panose="030F0702030302020204" pitchFamily="66" charset="0"/>
              </a:rPr>
              <a:t>u </a:t>
            </a:r>
            <a:r>
              <a:rPr lang="sk-SK" dirty="0" smtClean="0">
                <a:latin typeface="Comic Sans MS" panose="030F0702030302020204" pitchFamily="66" charset="0"/>
              </a:rPr>
              <a:t>= B – A je tzv. </a:t>
            </a:r>
            <a:r>
              <a:rPr lang="sk-SK" b="1" i="1" dirty="0" smtClean="0">
                <a:latin typeface="Comic Sans MS" panose="030F0702030302020204" pitchFamily="66" charset="0"/>
              </a:rPr>
              <a:t>smerový vektor priamky </a:t>
            </a:r>
            <a:r>
              <a:rPr lang="sk-SK" dirty="0" smtClean="0">
                <a:latin typeface="Comic Sans MS" panose="030F0702030302020204" pitchFamily="66" charset="0"/>
              </a:rPr>
              <a:t>p = AB, </a:t>
            </a:r>
            <a:r>
              <a:rPr lang="sk-SK" b="1" dirty="0" smtClean="0">
                <a:latin typeface="Comic Sans MS" panose="030F0702030302020204" pitchFamily="66" charset="0"/>
              </a:rPr>
              <a:t>X </a:t>
            </a:r>
            <a:r>
              <a:rPr lang="sk-SK" dirty="0" smtClean="0">
                <a:latin typeface="Comic Sans MS" panose="030F0702030302020204" pitchFamily="66" charset="0"/>
              </a:rPr>
              <a:t>je ľubovoľný bod ležiaci na priamke p = AB a </a:t>
            </a:r>
            <a:r>
              <a:rPr lang="sk-SK" b="1" i="1" dirty="0" err="1" smtClean="0">
                <a:latin typeface="Comic Sans MS" panose="030F0702030302020204" pitchFamily="66" charset="0"/>
              </a:rPr>
              <a:t>t</a:t>
            </a:r>
            <a:r>
              <a:rPr lang="sk-SK" dirty="0" err="1" smtClean="0">
                <a:latin typeface="Comic Sans MS" panose="030F0702030302020204" pitchFamily="66" charset="0"/>
              </a:rPr>
              <a:t>є</a:t>
            </a:r>
            <a:r>
              <a:rPr lang="sk-SK" b="1" i="1" dirty="0" err="1" smtClean="0">
                <a:latin typeface="Comic Sans MS" panose="030F0702030302020204" pitchFamily="66" charset="0"/>
              </a:rPr>
              <a:t>R</a:t>
            </a:r>
            <a:r>
              <a:rPr lang="sk-SK" b="1" i="1" dirty="0" smtClean="0">
                <a:latin typeface="Comic Sans MS" panose="030F0702030302020204" pitchFamily="66" charset="0"/>
              </a:rPr>
              <a:t> </a:t>
            </a:r>
            <a:r>
              <a:rPr lang="sk-SK" dirty="0" smtClean="0">
                <a:latin typeface="Comic Sans MS" panose="030F0702030302020204" pitchFamily="66" charset="0"/>
              </a:rPr>
              <a:t>je tzv. </a:t>
            </a:r>
            <a:r>
              <a:rPr lang="sk-SK" b="1" i="1" dirty="0" smtClean="0">
                <a:latin typeface="Comic Sans MS" panose="030F0702030302020204" pitchFamily="66" charset="0"/>
              </a:rPr>
              <a:t>parameter</a:t>
            </a:r>
            <a:r>
              <a:rPr lang="sk-SK" dirty="0" smtClean="0">
                <a:latin typeface="Comic Sans MS" panose="030F0702030302020204" pitchFamily="66" charset="0"/>
              </a:rPr>
              <a:t>. </a:t>
            </a:r>
            <a:r>
              <a:rPr lang="sk-SK" dirty="0">
                <a:latin typeface="Comic Sans MS" panose="030F0702030302020204" pitchFamily="66" charset="0"/>
              </a:rPr>
              <a:t>Každá priamka má nekonečne veľa parametrických vyjadrení</a:t>
            </a:r>
            <a:r>
              <a:rPr lang="sk-SK" dirty="0" smtClean="0">
                <a:latin typeface="Comic Sans MS" panose="030F0702030302020204" pitchFamily="66" charset="0"/>
              </a:rPr>
              <a:t>. </a:t>
            </a:r>
            <a:r>
              <a:rPr lang="sk-SK" dirty="0">
                <a:latin typeface="Comic Sans MS" panose="030F0702030302020204" pitchFamily="66" charset="0"/>
              </a:rPr>
              <a:t>Túto rovnicu nazývame </a:t>
            </a:r>
            <a:r>
              <a:rPr lang="sk-SK" b="1" i="1" dirty="0">
                <a:latin typeface="Comic Sans MS" panose="030F0702030302020204" pitchFamily="66" charset="0"/>
              </a:rPr>
              <a:t>parametrické vyjadrenie priamky</a:t>
            </a:r>
            <a:r>
              <a:rPr lang="sk-SK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42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3190" y="317666"/>
            <a:ext cx="11385884" cy="5794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smtClean="0">
                <a:latin typeface="Comic Sans MS" panose="030F0702030302020204" pitchFamily="66" charset="0"/>
              </a:rPr>
              <a:t>P</a:t>
            </a:r>
            <a:r>
              <a:rPr lang="sk-SK" b="1" i="1" dirty="0" smtClean="0">
                <a:latin typeface="Comic Sans MS" panose="030F0702030302020204" pitchFamily="66" charset="0"/>
              </a:rPr>
              <a:t>arametrické vyjadrenie priamky:</a:t>
            </a:r>
            <a:endParaRPr lang="sk-SK" dirty="0" smtClean="0">
              <a:latin typeface="Comic Sans MS" panose="030F0702030302020204" pitchFamily="66" charset="0"/>
            </a:endParaRPr>
          </a:p>
          <a:p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 </a:t>
            </a:r>
            <a:r>
              <a:rPr lang="es-ES" b="1" dirty="0">
                <a:solidFill>
                  <a:schemeClr val="bg1"/>
                </a:solidFill>
                <a:latin typeface="Comic Sans MS" panose="030F0702030302020204" pitchFamily="66" charset="0"/>
              </a:rPr>
              <a:t>= a1 + </a:t>
            </a:r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t.u1</a:t>
            </a:r>
            <a:r>
              <a:rPr lang="sk-SK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ᴧ</a:t>
            </a:r>
            <a:r>
              <a:rPr lang="sk-SK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sk-SK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 </a:t>
            </a:r>
            <a:r>
              <a:rPr lang="es-ES" b="1" dirty="0">
                <a:solidFill>
                  <a:schemeClr val="bg1"/>
                </a:solidFill>
                <a:latin typeface="Comic Sans MS" panose="030F0702030302020204" pitchFamily="66" charset="0"/>
              </a:rPr>
              <a:t>= a2 + </a:t>
            </a:r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t.u2</a:t>
            </a:r>
            <a:r>
              <a:rPr lang="sk-SK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      </a:t>
            </a:r>
            <a:r>
              <a:rPr lang="sk-SK" sz="3000" b="1" i="1" dirty="0" err="1" smtClean="0">
                <a:latin typeface="Comic Sans MS" panose="030F0702030302020204" pitchFamily="66" charset="0"/>
              </a:rPr>
              <a:t>t</a:t>
            </a:r>
            <a:r>
              <a:rPr lang="sk-SK" sz="3000" dirty="0" err="1" smtClean="0">
                <a:latin typeface="Comic Sans MS" panose="030F0702030302020204" pitchFamily="66" charset="0"/>
              </a:rPr>
              <a:t>є</a:t>
            </a:r>
            <a:r>
              <a:rPr lang="sk-SK" sz="3000" b="1" i="1" dirty="0" err="1" smtClean="0">
                <a:latin typeface="Comic Sans MS" panose="030F0702030302020204" pitchFamily="66" charset="0"/>
              </a:rPr>
              <a:t>R</a:t>
            </a:r>
            <a:endParaRPr lang="sk-SK" sz="3000" b="1" i="1" dirty="0" smtClean="0">
              <a:latin typeface="Comic Sans MS" panose="030F0702030302020204" pitchFamily="66" charset="0"/>
            </a:endParaRPr>
          </a:p>
          <a:p>
            <a:r>
              <a:rPr lang="sk-SK" dirty="0" smtClean="0">
                <a:latin typeface="Comic Sans MS" panose="030F0702030302020204" pitchFamily="66" charset="0"/>
              </a:rPr>
              <a:t>Každá priamka má nekonečne veľa parametrických vyjadrení </a:t>
            </a:r>
          </a:p>
          <a:p>
            <a:endParaRPr lang="sk-SK" b="1" i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k-SK" b="1" i="1" dirty="0" smtClean="0">
                <a:latin typeface="Comic Sans MS" panose="030F0702030302020204" pitchFamily="66" charset="0"/>
              </a:rPr>
              <a:t>Všeobecná rovnica priamky:</a:t>
            </a:r>
          </a:p>
          <a:p>
            <a:r>
              <a:rPr lang="pl-PL" b="1" dirty="0">
                <a:solidFill>
                  <a:srgbClr val="0000FF"/>
                </a:solidFill>
                <a:latin typeface="Comic Sans MS" panose="030F0702030302020204" pitchFamily="66" charset="0"/>
              </a:rPr>
              <a:t>ax + by + c = 0</a:t>
            </a:r>
            <a:endParaRPr lang="pl-PL" b="1" dirty="0" smtClean="0">
              <a:solidFill>
                <a:srgbClr val="0000FF"/>
              </a:solidFill>
              <a:effectLst/>
              <a:latin typeface="Comic Sans MS" panose="030F0702030302020204" pitchFamily="66" charset="0"/>
            </a:endParaRPr>
          </a:p>
          <a:p>
            <a:r>
              <a:rPr lang="pl-PL" dirty="0">
                <a:latin typeface="Comic Sans MS" panose="030F0702030302020204" pitchFamily="66" charset="0"/>
              </a:rPr>
              <a:t>a, b, c – konštanty, koeficienty rovnice</a:t>
            </a:r>
            <a:endParaRPr lang="pl-PL" dirty="0" smtClean="0">
              <a:effectLst/>
              <a:latin typeface="Comic Sans MS" panose="030F0702030302020204" pitchFamily="66" charset="0"/>
            </a:endParaRPr>
          </a:p>
          <a:p>
            <a:r>
              <a:rPr lang="pl-PL" dirty="0">
                <a:latin typeface="Comic Sans MS" panose="030F0702030302020204" pitchFamily="66" charset="0"/>
              </a:rPr>
              <a:t>aspoň jedno z a, b ≠ 0</a:t>
            </a:r>
            <a:endParaRPr lang="pl-PL" dirty="0" smtClean="0">
              <a:effectLst/>
              <a:latin typeface="Comic Sans MS" panose="030F0702030302020204" pitchFamily="66" charset="0"/>
            </a:endParaRPr>
          </a:p>
          <a:p>
            <a:r>
              <a:rPr lang="sk-SK" dirty="0">
                <a:latin typeface="Comic Sans MS" panose="030F0702030302020204" pitchFamily="66" charset="0"/>
              </a:rPr>
              <a:t>Každá</a:t>
            </a:r>
            <a:r>
              <a:rPr lang="sk-SK" b="1" i="1" dirty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priamka má v rovine nekonečne veľa všeobecných rovníc, ktoré sú nenulovým </a:t>
            </a:r>
            <a:r>
              <a:rPr lang="sk-SK" dirty="0" smtClean="0">
                <a:latin typeface="Comic Sans MS" panose="030F0702030302020204" pitchFamily="66" charset="0"/>
              </a:rPr>
              <a:t>násobkom jednej </a:t>
            </a:r>
            <a:r>
              <a:rPr lang="sk-SK" dirty="0">
                <a:latin typeface="Comic Sans MS" panose="030F0702030302020204" pitchFamily="66" charset="0"/>
              </a:rPr>
              <a:t>z nich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sk-SK" dirty="0">
                <a:latin typeface="Comic Sans MS" panose="030F0702030302020204" pitchFamily="66" charset="0"/>
              </a:rPr>
              <a:t>Normálový vektor priamky je kolmý na priamku</a:t>
            </a:r>
            <a:r>
              <a:rPr lang="sk-SK" b="1" dirty="0"/>
              <a:t>.</a:t>
            </a:r>
            <a:endParaRPr lang="sk-SK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24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74031" y="462046"/>
            <a:ext cx="10515600" cy="1559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b="1" dirty="0">
                <a:solidFill>
                  <a:srgbClr val="FFFFFF"/>
                </a:solidFill>
                <a:latin typeface="Comic Sans MS" panose="030F0702030302020204" pitchFamily="66" charset="0"/>
              </a:rPr>
              <a:t>Všeobecná rovnica priamky existuje len v rovine,</a:t>
            </a:r>
          </a:p>
          <a:p>
            <a:pPr marL="0" indent="0" algn="ctr">
              <a:buNone/>
            </a:pPr>
            <a:r>
              <a:rPr lang="sk-SK" sz="3200" b="1" dirty="0">
                <a:solidFill>
                  <a:srgbClr val="FFFFFF"/>
                </a:solidFill>
                <a:latin typeface="Comic Sans MS" panose="030F0702030302020204" pitchFamily="66" charset="0"/>
              </a:rPr>
              <a:t>t. j. v dvojrozmernom priestore</a:t>
            </a:r>
            <a:r>
              <a:rPr lang="sk-SK" sz="3200" b="1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.</a:t>
            </a:r>
            <a:endParaRPr lang="sk-SK" sz="32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33137" y="2021305"/>
            <a:ext cx="108564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latin typeface="Comic Sans MS" panose="030F0702030302020204" pitchFamily="66" charset="0"/>
              </a:rPr>
              <a:t>Nech priamka </a:t>
            </a:r>
            <a:r>
              <a:rPr lang="sk-SK" sz="2800" b="1" i="1" dirty="0">
                <a:latin typeface="Comic Sans MS" panose="030F0702030302020204" pitchFamily="66" charset="0"/>
              </a:rPr>
              <a:t>p: </a:t>
            </a:r>
            <a:r>
              <a:rPr lang="sk-SK" sz="2800" b="1" i="1" dirty="0" err="1">
                <a:latin typeface="Comic Sans MS" panose="030F0702030302020204" pitchFamily="66" charset="0"/>
              </a:rPr>
              <a:t>ax</a:t>
            </a:r>
            <a:r>
              <a:rPr lang="sk-SK" sz="2800" b="1" i="1" dirty="0">
                <a:latin typeface="Comic Sans MS" panose="030F0702030302020204" pitchFamily="66" charset="0"/>
              </a:rPr>
              <a:t> + by + c = 0 </a:t>
            </a:r>
            <a:r>
              <a:rPr lang="sk-SK" sz="2800" dirty="0">
                <a:latin typeface="Comic Sans MS" panose="030F0702030302020204" pitchFamily="66" charset="0"/>
              </a:rPr>
              <a:t>je súčasťou roviny r (leží v rovine r).</a:t>
            </a:r>
          </a:p>
          <a:p>
            <a:r>
              <a:rPr lang="sk-SK" sz="2800" dirty="0">
                <a:latin typeface="Comic Sans MS" panose="030F0702030302020204" pitchFamily="66" charset="0"/>
              </a:rPr>
              <a:t>Priamka p rozdeľuje rovinu r na </a:t>
            </a:r>
            <a:r>
              <a:rPr lang="sk-SK" sz="2800" b="1" i="1" dirty="0">
                <a:latin typeface="Comic Sans MS" panose="030F0702030302020204" pitchFamily="66" charset="0"/>
              </a:rPr>
              <a:t>dve opa</a:t>
            </a:r>
            <a:r>
              <a:rPr lang="sk-SK" sz="2800" dirty="0">
                <a:latin typeface="Comic Sans MS" panose="030F0702030302020204" pitchFamily="66" charset="0"/>
              </a:rPr>
              <a:t>č</a:t>
            </a:r>
            <a:r>
              <a:rPr lang="sk-SK" sz="2800" b="1" i="1" dirty="0">
                <a:latin typeface="Comic Sans MS" panose="030F0702030302020204" pitchFamily="66" charset="0"/>
              </a:rPr>
              <a:t>né </a:t>
            </a:r>
            <a:r>
              <a:rPr lang="sk-SK" sz="2800" b="1" i="1" dirty="0" err="1">
                <a:latin typeface="Comic Sans MS" panose="030F0702030302020204" pitchFamily="66" charset="0"/>
              </a:rPr>
              <a:t>polroviny</a:t>
            </a:r>
            <a:r>
              <a:rPr lang="sk-SK" sz="2800" dirty="0">
                <a:latin typeface="Comic Sans MS" panose="030F0702030302020204" pitchFamily="66" charset="0"/>
              </a:rPr>
              <a:t>, ktorých </a:t>
            </a:r>
            <a:r>
              <a:rPr lang="sk-SK" sz="2800" dirty="0" smtClean="0">
                <a:latin typeface="Comic Sans MS" panose="030F0702030302020204" pitchFamily="66" charset="0"/>
              </a:rPr>
              <a:t>analytickým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sk-SK" sz="2800" dirty="0" smtClean="0">
                <a:latin typeface="Comic Sans MS" panose="030F0702030302020204" pitchFamily="66" charset="0"/>
              </a:rPr>
              <a:t>vyjadrením </a:t>
            </a:r>
            <a:r>
              <a:rPr lang="sk-SK" sz="2800" dirty="0">
                <a:latin typeface="Comic Sans MS" panose="030F0702030302020204" pitchFamily="66" charset="0"/>
              </a:rPr>
              <a:t>sú </a:t>
            </a:r>
            <a:r>
              <a:rPr lang="sk-SK" sz="2800" b="1" i="1" dirty="0">
                <a:latin typeface="Comic Sans MS" panose="030F0702030302020204" pitchFamily="66" charset="0"/>
              </a:rPr>
              <a:t>nerovnice</a:t>
            </a:r>
            <a:r>
              <a:rPr lang="sk-SK" sz="2800" dirty="0">
                <a:latin typeface="Comic Sans MS" panose="030F0702030302020204" pitchFamily="66" charset="0"/>
              </a:rPr>
              <a:t>:</a:t>
            </a:r>
          </a:p>
          <a:p>
            <a:r>
              <a:rPr lang="en-US" sz="2800" b="1" i="1" dirty="0">
                <a:latin typeface="Comic Sans MS" panose="030F0702030302020204" pitchFamily="66" charset="0"/>
              </a:rPr>
              <a:t>ax + by + c </a:t>
            </a:r>
            <a:r>
              <a:rPr lang="en-US" sz="2800" dirty="0" smtClean="0">
                <a:latin typeface="Comic Sans MS" panose="030F0702030302020204" pitchFamily="66" charset="0"/>
              </a:rPr>
              <a:t>&gt;= </a:t>
            </a:r>
            <a:r>
              <a:rPr lang="en-US" sz="2800" b="1" i="1" dirty="0">
                <a:latin typeface="Comic Sans MS" panose="030F0702030302020204" pitchFamily="66" charset="0"/>
              </a:rPr>
              <a:t>0 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v</a:t>
            </a:r>
            <a:r>
              <a:rPr lang="en-US" sz="2800" dirty="0" smtClean="0">
                <a:latin typeface="Comic Sans MS" panose="030F0702030302020204" pitchFamily="66" charset="0"/>
              </a:rPr>
              <a:t>  </a:t>
            </a:r>
            <a:r>
              <a:rPr lang="en-US" sz="2800" b="1" i="1" dirty="0">
                <a:latin typeface="Comic Sans MS" panose="030F0702030302020204" pitchFamily="66" charset="0"/>
              </a:rPr>
              <a:t>ax + by + c </a:t>
            </a:r>
            <a:r>
              <a:rPr lang="en-US" sz="2800" dirty="0" smtClean="0">
                <a:latin typeface="Comic Sans MS" panose="030F0702030302020204" pitchFamily="66" charset="0"/>
              </a:rPr>
              <a:t>&lt;= </a:t>
            </a:r>
            <a:r>
              <a:rPr lang="en-US" sz="2800" b="1" i="1" dirty="0" smtClean="0">
                <a:latin typeface="Comic Sans MS" panose="030F0702030302020204" pitchFamily="66" charset="0"/>
              </a:rPr>
              <a:t>0</a:t>
            </a:r>
          </a:p>
          <a:p>
            <a:endParaRPr lang="en-US" sz="2800" dirty="0" smtClean="0"/>
          </a:p>
          <a:p>
            <a:r>
              <a:rPr lang="pl-PL" sz="2800" dirty="0" smtClean="0">
                <a:latin typeface="Comic Sans MS" panose="030F0702030302020204" pitchFamily="66" charset="0"/>
              </a:rPr>
              <a:t>Nech </a:t>
            </a:r>
            <a:r>
              <a:rPr lang="sk-SK" sz="2800" b="1" i="1" dirty="0" smtClean="0">
                <a:latin typeface="Comic Sans MS" panose="030F0702030302020204" pitchFamily="66" charset="0"/>
              </a:rPr>
              <a:t>φ</a:t>
            </a:r>
            <a:r>
              <a:rPr lang="pl-PL" sz="2800" dirty="0" smtClean="0">
                <a:latin typeface="Comic Sans MS" panose="030F0702030302020204" pitchFamily="66" charset="0"/>
              </a:rPr>
              <a:t> </a:t>
            </a:r>
            <a:r>
              <a:rPr lang="pl-PL" sz="2800" dirty="0">
                <a:latin typeface="Comic Sans MS" panose="030F0702030302020204" pitchFamily="66" charset="0"/>
              </a:rPr>
              <a:t>je uhol, ktorý </a:t>
            </a:r>
            <a:r>
              <a:rPr lang="pl-PL" sz="2800" dirty="0" smtClean="0">
                <a:latin typeface="Comic Sans MS" panose="030F0702030302020204" pitchFamily="66" charset="0"/>
              </a:rPr>
              <a:t>zviera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pt-BR" sz="2800" b="1" i="1" dirty="0" smtClean="0">
                <a:latin typeface="Comic Sans MS" panose="030F0702030302020204" pitchFamily="66" charset="0"/>
              </a:rPr>
              <a:t>priamka </a:t>
            </a:r>
            <a:r>
              <a:rPr lang="pt-BR" sz="2800" b="1" i="1" dirty="0">
                <a:latin typeface="Comic Sans MS" panose="030F0702030302020204" pitchFamily="66" charset="0"/>
              </a:rPr>
              <a:t>p s kladnou polosou osi x</a:t>
            </a:r>
            <a:r>
              <a:rPr lang="pt-BR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sk-SK" sz="2800" dirty="0" smtClean="0"/>
              <a:t>Platí</a:t>
            </a:r>
            <a:r>
              <a:rPr lang="en-US" sz="2800" dirty="0" smtClean="0"/>
              <a:t>: </a:t>
            </a:r>
            <a:r>
              <a:rPr lang="es-ES" sz="2800" b="1" dirty="0" smtClean="0"/>
              <a:t>tg </a:t>
            </a:r>
            <a:r>
              <a:rPr lang="sk-SK" sz="2800" dirty="0" smtClean="0">
                <a:latin typeface="Comic Sans MS" panose="030F0702030302020204" pitchFamily="66" charset="0"/>
              </a:rPr>
              <a:t> </a:t>
            </a:r>
            <a:r>
              <a:rPr lang="sk-SK" sz="2800" b="1" i="1" dirty="0" smtClean="0">
                <a:latin typeface="Comic Sans MS" panose="030F0702030302020204" pitchFamily="66" charset="0"/>
              </a:rPr>
              <a:t>φ</a:t>
            </a:r>
            <a:r>
              <a:rPr lang="es-ES" sz="2800" b="1" dirty="0" smtClean="0"/>
              <a:t>= </a:t>
            </a:r>
            <a:r>
              <a:rPr lang="es-ES" sz="2800" b="1" dirty="0"/>
              <a:t>( y2 </a:t>
            </a:r>
            <a:r>
              <a:rPr lang="es-ES" sz="2800" dirty="0"/>
              <a:t>- </a:t>
            </a:r>
            <a:r>
              <a:rPr lang="es-ES" sz="2800" b="1" dirty="0"/>
              <a:t>y1 )/( x2 </a:t>
            </a:r>
            <a:r>
              <a:rPr lang="es-ES" sz="2800" dirty="0"/>
              <a:t>- </a:t>
            </a:r>
            <a:r>
              <a:rPr lang="es-ES" sz="2800" b="1" dirty="0"/>
              <a:t>x1 )</a:t>
            </a:r>
            <a:r>
              <a:rPr lang="es-ES" sz="2800" dirty="0"/>
              <a:t>.</a:t>
            </a:r>
            <a:endParaRPr lang="sk-SK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38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2767" y="1761457"/>
            <a:ext cx="11690686" cy="4351338"/>
          </a:xfrm>
        </p:spPr>
        <p:txBody>
          <a:bodyPr/>
          <a:lstStyle/>
          <a:p>
            <a:r>
              <a:rPr lang="sk-SK" b="1" dirty="0" smtClean="0">
                <a:latin typeface="Comic Sans MS" panose="030F0702030302020204" pitchFamily="66" charset="0"/>
              </a:rPr>
              <a:t>rovnobežné</a:t>
            </a:r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(rôzne), ak nemajú spoločný bod .............................p ∩ q = 0</a:t>
            </a:r>
            <a:endParaRPr lang="sk-SK" dirty="0" smtClean="0">
              <a:effectLst/>
              <a:latin typeface="Comic Sans MS" panose="030F0702030302020204" pitchFamily="66" charset="0"/>
            </a:endParaRPr>
          </a:p>
          <a:p>
            <a:r>
              <a:rPr lang="sk-SK" b="1" dirty="0">
                <a:latin typeface="Comic Sans MS" panose="030F0702030302020204" pitchFamily="66" charset="0"/>
              </a:rPr>
              <a:t>totožné</a:t>
            </a:r>
            <a:r>
              <a:rPr lang="sk-SK" dirty="0">
                <a:latin typeface="Comic Sans MS" panose="030F0702030302020204" pitchFamily="66" charset="0"/>
              </a:rPr>
              <a:t> (rovnobežné zhodné), ak majú všetky body spoločné........p ∩ q = p = q</a:t>
            </a:r>
            <a:endParaRPr lang="sk-SK" dirty="0" smtClean="0">
              <a:effectLst/>
              <a:latin typeface="Comic Sans MS" panose="030F0702030302020204" pitchFamily="66" charset="0"/>
            </a:endParaRPr>
          </a:p>
          <a:p>
            <a:r>
              <a:rPr lang="sk-SK" b="1" dirty="0">
                <a:latin typeface="Comic Sans MS" panose="030F0702030302020204" pitchFamily="66" charset="0"/>
              </a:rPr>
              <a:t>rôznobežné</a:t>
            </a:r>
            <a:r>
              <a:rPr lang="sk-SK" dirty="0">
                <a:latin typeface="Comic Sans MS" panose="030F0702030302020204" pitchFamily="66" charset="0"/>
              </a:rPr>
              <a:t>, ak majú spoločný práve jeden bod (priesečník P).....q = {P}</a:t>
            </a:r>
            <a:endParaRPr lang="sk-SK" dirty="0" smtClean="0">
              <a:effectLst/>
              <a:latin typeface="Comic Sans MS" panose="030F0702030302020204" pitchFamily="66" charset="0"/>
            </a:endParaRPr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2357862" y="657272"/>
            <a:ext cx="8246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i="1" dirty="0" smtClean="0">
                <a:solidFill>
                  <a:srgbClr val="FFFFFF"/>
                </a:solidFill>
              </a:rPr>
              <a:t>Vzájomná poloha 2 priamok</a:t>
            </a:r>
            <a:endParaRPr lang="sk-S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6433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61737" y="1633120"/>
            <a:ext cx="10515600" cy="4351338"/>
          </a:xfrm>
        </p:spPr>
        <p:txBody>
          <a:bodyPr/>
          <a:lstStyle/>
          <a:p>
            <a:r>
              <a:rPr lang="sk-SK" dirty="0">
                <a:latin typeface="Comic Sans MS" panose="030F0702030302020204" pitchFamily="66" charset="0"/>
              </a:rPr>
              <a:t>Uhol 2 priamok je uhol ich smerových ( alebo normálových ) vektorov.</a:t>
            </a:r>
          </a:p>
          <a:p>
            <a:r>
              <a:rPr lang="sk-SK" dirty="0">
                <a:latin typeface="Comic Sans MS" panose="030F0702030302020204" pitchFamily="66" charset="0"/>
              </a:rPr>
              <a:t>Za uhol 2 priamok považujeme menší z dvojice možných uhlov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sk-SK" dirty="0" smtClean="0">
                <a:latin typeface="Comic Sans MS" panose="030F0702030302020204" pitchFamily="66" charset="0"/>
              </a:rPr>
              <a:t>Na výpočet používame skalárny súčin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sk-SK" dirty="0">
                <a:latin typeface="Comic Sans MS" panose="030F0702030302020204" pitchFamily="66" charset="0"/>
              </a:rPr>
              <a:t>V prípade, že skalárny súčin smerových alebo normálových vektorov sa rovná nule, priamky </a:t>
            </a:r>
            <a:r>
              <a:rPr lang="sk-SK" dirty="0" smtClean="0">
                <a:latin typeface="Comic Sans MS" panose="030F0702030302020204" pitchFamily="66" charset="0"/>
              </a:rPr>
              <a:t>sú na </a:t>
            </a:r>
            <a:r>
              <a:rPr lang="sk-SK" dirty="0">
                <a:latin typeface="Comic Sans MS" panose="030F0702030302020204" pitchFamily="66" charset="0"/>
              </a:rPr>
              <a:t>seba kolmé.</a:t>
            </a:r>
          </a:p>
        </p:txBody>
      </p:sp>
      <p:sp>
        <p:nvSpPr>
          <p:cNvPr id="4" name="Obdĺžnik 3"/>
          <p:cNvSpPr/>
          <p:nvPr/>
        </p:nvSpPr>
        <p:spPr>
          <a:xfrm>
            <a:off x="1139657" y="544977"/>
            <a:ext cx="103625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i="1" dirty="0">
                <a:solidFill>
                  <a:srgbClr val="FFFFFF"/>
                </a:solidFill>
              </a:rPr>
              <a:t>Uhol </a:t>
            </a:r>
            <a:r>
              <a:rPr lang="sk-SK" sz="5400" b="1" i="1" dirty="0" smtClean="0">
                <a:solidFill>
                  <a:srgbClr val="FFFFFF"/>
                </a:solidFill>
              </a:rPr>
              <a:t>2 </a:t>
            </a:r>
            <a:r>
              <a:rPr lang="sk-SK" sz="5400" b="1" i="1" dirty="0">
                <a:solidFill>
                  <a:srgbClr val="FFFFFF"/>
                </a:solidFill>
              </a:rPr>
              <a:t>priamok</a:t>
            </a:r>
            <a:endParaRPr lang="sk-SK" sz="5400" b="0" cap="none" spc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54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657727" y="802105"/>
            <a:ext cx="100744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2800" dirty="0">
                <a:latin typeface="Comic Sans MS" panose="030F0702030302020204" pitchFamily="66" charset="0"/>
              </a:rPr>
              <a:t>Analytická geometria je oblasť matematiky, v ktorej sa študujú </a:t>
            </a:r>
            <a:r>
              <a:rPr lang="sk-SK" sz="2800" b="1" i="1" dirty="0">
                <a:latin typeface="Comic Sans MS" panose="030F0702030302020204" pitchFamily="66" charset="0"/>
              </a:rPr>
              <a:t>geometrické </a:t>
            </a:r>
            <a:r>
              <a:rPr lang="sk-SK" sz="2800" b="1" i="1" dirty="0" smtClean="0">
                <a:latin typeface="Comic Sans MS" panose="030F0702030302020204" pitchFamily="66" charset="0"/>
              </a:rPr>
              <a:t>útvary </a:t>
            </a:r>
            <a:r>
              <a:rPr lang="sk-SK" sz="2800" dirty="0" smtClean="0">
                <a:latin typeface="Comic Sans MS" panose="030F0702030302020204" pitchFamily="66" charset="0"/>
              </a:rPr>
              <a:t>a </a:t>
            </a:r>
            <a:r>
              <a:rPr lang="sk-SK" sz="2800" b="1" i="1" dirty="0">
                <a:latin typeface="Comic Sans MS" panose="030F0702030302020204" pitchFamily="66" charset="0"/>
              </a:rPr>
              <a:t>vz</a:t>
            </a:r>
            <a:r>
              <a:rPr lang="sk-SK" sz="2800" dirty="0">
                <a:latin typeface="Comic Sans MS" panose="030F0702030302020204" pitchFamily="66" charset="0"/>
              </a:rPr>
              <a:t>ť</a:t>
            </a:r>
            <a:r>
              <a:rPr lang="sk-SK" sz="2800" b="1" i="1" dirty="0">
                <a:latin typeface="Comic Sans MS" panose="030F0702030302020204" pitchFamily="66" charset="0"/>
              </a:rPr>
              <a:t>ahy medzi nimi </a:t>
            </a:r>
            <a:r>
              <a:rPr lang="sk-SK" sz="2800" dirty="0">
                <a:latin typeface="Comic Sans MS" panose="030F0702030302020204" pitchFamily="66" charset="0"/>
              </a:rPr>
              <a:t>pomocou ich </a:t>
            </a:r>
            <a:r>
              <a:rPr lang="sk-SK" sz="2800" b="1" i="1" dirty="0">
                <a:latin typeface="Comic Sans MS" panose="030F0702030302020204" pitchFamily="66" charset="0"/>
              </a:rPr>
              <a:t>analytických vyjadrení</a:t>
            </a:r>
            <a:r>
              <a:rPr lang="sk-SK" sz="2800" dirty="0">
                <a:latin typeface="Comic Sans MS" panose="030F0702030302020204" pitchFamily="66" charset="0"/>
              </a:rPr>
              <a:t>. Praktický význam analytického</a:t>
            </a:r>
          </a:p>
          <a:p>
            <a:pPr algn="just"/>
            <a:r>
              <a:rPr lang="sk-SK" sz="2800" dirty="0">
                <a:latin typeface="Comic Sans MS" panose="030F0702030302020204" pitchFamily="66" charset="0"/>
              </a:rPr>
              <a:t>vyjadrenia je v tom, že vieme ľahko zistiť - vypočítať, či bod </a:t>
            </a:r>
            <a:r>
              <a:rPr lang="sk-SK" sz="2800" b="1" dirty="0">
                <a:latin typeface="Comic Sans MS" panose="030F0702030302020204" pitchFamily="66" charset="0"/>
              </a:rPr>
              <a:t>X </a:t>
            </a:r>
            <a:r>
              <a:rPr lang="sk-SK" sz="2800" dirty="0">
                <a:latin typeface="Comic Sans MS" panose="030F0702030302020204" pitchFamily="66" charset="0"/>
              </a:rPr>
              <a:t>je bodom daného útvaru, </a:t>
            </a:r>
            <a:r>
              <a:rPr lang="sk-SK" sz="2800" dirty="0" smtClean="0">
                <a:latin typeface="Comic Sans MS" panose="030F0702030302020204" pitchFamily="66" charset="0"/>
              </a:rPr>
              <a:t>ak poznáme </a:t>
            </a:r>
            <a:r>
              <a:rPr lang="sk-SK" sz="2800" dirty="0">
                <a:latin typeface="Comic Sans MS" panose="030F0702030302020204" pitchFamily="66" charset="0"/>
              </a:rPr>
              <a:t>súradnice bodu X.</a:t>
            </a:r>
          </a:p>
          <a:p>
            <a:pPr algn="just"/>
            <a:r>
              <a:rPr lang="sk-SK" sz="2800" dirty="0">
                <a:latin typeface="Comic Sans MS" panose="030F0702030302020204" pitchFamily="66" charset="0"/>
              </a:rPr>
              <a:t>Pomocou zvolenej </a:t>
            </a:r>
            <a:r>
              <a:rPr lang="sk-SK" sz="2800" b="1" i="1" dirty="0">
                <a:latin typeface="Comic Sans MS" panose="030F0702030302020204" pitchFamily="66" charset="0"/>
              </a:rPr>
              <a:t>súradnicovej sústavy </a:t>
            </a:r>
            <a:r>
              <a:rPr lang="sk-SK" sz="2800" dirty="0">
                <a:latin typeface="Comic Sans MS" panose="030F0702030302020204" pitchFamily="66" charset="0"/>
              </a:rPr>
              <a:t>vieme každý základný geometrický útvar </a:t>
            </a:r>
            <a:r>
              <a:rPr lang="sk-SK" sz="2800" dirty="0" smtClean="0">
                <a:latin typeface="Comic Sans MS" panose="030F0702030302020204" pitchFamily="66" charset="0"/>
              </a:rPr>
              <a:t>vyjadriť jednoznačne </a:t>
            </a:r>
            <a:r>
              <a:rPr lang="sk-SK" sz="2800" dirty="0">
                <a:latin typeface="Comic Sans MS" panose="030F0702030302020204" pitchFamily="66" charset="0"/>
              </a:rPr>
              <a:t>v tvare istej </a:t>
            </a:r>
            <a:r>
              <a:rPr lang="sk-SK" sz="2800" b="1" i="1" dirty="0">
                <a:latin typeface="Comic Sans MS" panose="030F0702030302020204" pitchFamily="66" charset="0"/>
              </a:rPr>
              <a:t>rovnice </a:t>
            </a:r>
            <a:r>
              <a:rPr lang="sk-SK" sz="2800" dirty="0">
                <a:latin typeface="Comic Sans MS" panose="030F0702030302020204" pitchFamily="66" charset="0"/>
              </a:rPr>
              <a:t>(alebo </a:t>
            </a:r>
            <a:r>
              <a:rPr lang="sk-SK" sz="2800" b="1" i="1" dirty="0">
                <a:latin typeface="Comic Sans MS" panose="030F0702030302020204" pitchFamily="66" charset="0"/>
              </a:rPr>
              <a:t>nerovnice - NR</a:t>
            </a:r>
            <a:r>
              <a:rPr lang="sk-SK" sz="2800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r>
              <a:rPr lang="sk-SK" sz="2800" b="1" dirty="0">
                <a:latin typeface="Comic Sans MS" panose="030F0702030302020204" pitchFamily="66" charset="0"/>
              </a:rPr>
              <a:t>Ľubovoľný bod X leží v danom útvare práve vtedy, ak jeho súradnice spĺňajú rovnicu (NR) útvaru.</a:t>
            </a:r>
          </a:p>
        </p:txBody>
      </p:sp>
    </p:spTree>
    <p:extLst>
      <p:ext uri="{BB962C8B-B14F-4D97-AF65-F5344CB8AC3E}">
        <p14:creationId xmlns:p14="http://schemas.microsoft.com/office/powerpoint/2010/main" val="389814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6673" y="1323929"/>
            <a:ext cx="11582400" cy="5028745"/>
          </a:xfrm>
        </p:spPr>
        <p:txBody>
          <a:bodyPr>
            <a:noAutofit/>
          </a:bodyPr>
          <a:lstStyle/>
          <a:p>
            <a:r>
              <a:rPr lang="sk-SK" b="1" dirty="0" smtClean="0">
                <a:latin typeface="Comic Sans MS" panose="030F0702030302020204" pitchFamily="66" charset="0"/>
              </a:rPr>
              <a:t>Karteziánska </a:t>
            </a:r>
            <a:r>
              <a:rPr lang="sk-SK" b="1" dirty="0">
                <a:latin typeface="Comic Sans MS" panose="030F0702030302020204" pitchFamily="66" charset="0"/>
              </a:rPr>
              <a:t>súradnicová sústava </a:t>
            </a:r>
            <a:r>
              <a:rPr lang="sk-SK" dirty="0">
                <a:latin typeface="Comic Sans MS" panose="030F0702030302020204" pitchFamily="66" charset="0"/>
              </a:rPr>
              <a:t>v rovine </a:t>
            </a:r>
            <a:r>
              <a:rPr lang="sk-SK" dirty="0" smtClean="0">
                <a:latin typeface="Comic Sans MS" panose="030F0702030302020204" pitchFamily="66" charset="0"/>
              </a:rPr>
              <a:t>je </a:t>
            </a:r>
            <a:r>
              <a:rPr lang="sk-SK" dirty="0">
                <a:latin typeface="Comic Sans MS" panose="030F0702030302020204" pitchFamily="66" charset="0"/>
              </a:rPr>
              <a:t>sústava dvoch </a:t>
            </a:r>
            <a:r>
              <a:rPr lang="sk-SK" dirty="0" smtClean="0">
                <a:latin typeface="Comic Sans MS" panose="030F0702030302020204" pitchFamily="66" charset="0"/>
              </a:rPr>
              <a:t>navzájom na seba </a:t>
            </a:r>
            <a:r>
              <a:rPr lang="sk-SK" b="1" dirty="0">
                <a:latin typeface="Comic Sans MS" panose="030F0702030302020204" pitchFamily="66" charset="0"/>
              </a:rPr>
              <a:t>kolmých priamok</a:t>
            </a:r>
            <a:r>
              <a:rPr lang="sk-SK" dirty="0">
                <a:latin typeface="Comic Sans MS" panose="030F0702030302020204" pitchFamily="66" charset="0"/>
              </a:rPr>
              <a:t>, ktoré voláme </a:t>
            </a:r>
            <a:r>
              <a:rPr lang="sk-SK" b="1" dirty="0">
                <a:latin typeface="Comic Sans MS" panose="030F0702030302020204" pitchFamily="66" charset="0"/>
              </a:rPr>
              <a:t>osi súradnicovej sústavy</a:t>
            </a:r>
            <a:r>
              <a:rPr lang="sk-SK" dirty="0">
                <a:latin typeface="Comic Sans MS" panose="030F0702030302020204" pitchFamily="66" charset="0"/>
              </a:rPr>
              <a:t>. Ich jediný spoločný bod </a:t>
            </a:r>
            <a:r>
              <a:rPr lang="sk-SK" dirty="0" smtClean="0">
                <a:latin typeface="Comic Sans MS" panose="030F0702030302020204" pitchFamily="66" charset="0"/>
              </a:rPr>
              <a:t>voláme </a:t>
            </a:r>
            <a:r>
              <a:rPr lang="sk-SK" b="1" dirty="0" smtClean="0">
                <a:latin typeface="Comic Sans MS" panose="030F0702030302020204" pitchFamily="66" charset="0"/>
              </a:rPr>
              <a:t>začiatok </a:t>
            </a:r>
            <a:r>
              <a:rPr lang="sk-SK" b="1" dirty="0">
                <a:latin typeface="Comic Sans MS" panose="030F0702030302020204" pitchFamily="66" charset="0"/>
              </a:rPr>
              <a:t>súradnicovej sústavy </a:t>
            </a:r>
            <a:r>
              <a:rPr lang="sk-SK" dirty="0">
                <a:latin typeface="Comic Sans MS" panose="030F0702030302020204" pitchFamily="66" charset="0"/>
              </a:rPr>
              <a:t>a označujeme ho znakom </a:t>
            </a:r>
            <a:r>
              <a:rPr lang="sk-SK" b="1" dirty="0" smtClean="0">
                <a:latin typeface="Comic Sans MS" panose="030F0702030302020204" pitchFamily="66" charset="0"/>
              </a:rPr>
              <a:t>0 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Každá </a:t>
            </a:r>
            <a:r>
              <a:rPr lang="sk-SK" dirty="0">
                <a:latin typeface="Comic Sans MS" panose="030F0702030302020204" pitchFamily="66" charset="0"/>
              </a:rPr>
              <a:t>os je rozdelená bodmi, ktoré na tej istej osi sú od seba rovnako vzdialené </a:t>
            </a:r>
            <a:r>
              <a:rPr lang="sk-SK" dirty="0" smtClean="0">
                <a:latin typeface="Comic Sans MS" panose="030F0702030302020204" pitchFamily="66" charset="0"/>
              </a:rPr>
              <a:t>počínajúc bodom </a:t>
            </a:r>
            <a:r>
              <a:rPr lang="sk-SK" b="1" dirty="0" smtClean="0">
                <a:latin typeface="Comic Sans MS" panose="030F0702030302020204" pitchFamily="66" charset="0"/>
              </a:rPr>
              <a:t>0</a:t>
            </a:r>
            <a:r>
              <a:rPr lang="sk-SK" dirty="0" smtClean="0">
                <a:latin typeface="Comic Sans MS" panose="030F0702030302020204" pitchFamily="66" charset="0"/>
              </a:rPr>
              <a:t>. </a:t>
            </a:r>
            <a:r>
              <a:rPr lang="sk-SK" dirty="0">
                <a:latin typeface="Comic Sans MS" panose="030F0702030302020204" pitchFamily="66" charset="0"/>
              </a:rPr>
              <a:t>Túto vzdialenosť nazývame </a:t>
            </a:r>
            <a:r>
              <a:rPr lang="sk-SK" b="1" dirty="0">
                <a:latin typeface="Comic Sans MS" panose="030F0702030302020204" pitchFamily="66" charset="0"/>
              </a:rPr>
              <a:t>jednotka </a:t>
            </a:r>
            <a:r>
              <a:rPr lang="sk-SK" dirty="0">
                <a:latin typeface="Comic Sans MS" panose="030F0702030302020204" pitchFamily="66" charset="0"/>
              </a:rPr>
              <a:t>pre danú os. </a:t>
            </a:r>
            <a:endParaRPr lang="sk-SK" dirty="0" smtClean="0">
              <a:latin typeface="Comic Sans MS" panose="030F0702030302020204" pitchFamily="66" charset="0"/>
            </a:endParaRPr>
          </a:p>
          <a:p>
            <a:r>
              <a:rPr lang="sk-SK" dirty="0" smtClean="0">
                <a:latin typeface="Comic Sans MS" panose="030F0702030302020204" pitchFamily="66" charset="0"/>
              </a:rPr>
              <a:t>Jednotky </a:t>
            </a:r>
            <a:r>
              <a:rPr lang="sk-SK" dirty="0">
                <a:latin typeface="Comic Sans MS" panose="030F0702030302020204" pitchFamily="66" charset="0"/>
              </a:rPr>
              <a:t>jednotlivých osí môžu </a:t>
            </a:r>
            <a:r>
              <a:rPr lang="sk-SK" dirty="0" smtClean="0">
                <a:latin typeface="Comic Sans MS" panose="030F0702030302020204" pitchFamily="66" charset="0"/>
              </a:rPr>
              <a:t>mať </a:t>
            </a:r>
            <a:r>
              <a:rPr lang="sk-SK" b="1" dirty="0" smtClean="0">
                <a:latin typeface="Comic Sans MS" panose="030F0702030302020204" pitchFamily="66" charset="0"/>
              </a:rPr>
              <a:t>rovnakú </a:t>
            </a:r>
            <a:r>
              <a:rPr lang="sk-SK" dirty="0">
                <a:latin typeface="Comic Sans MS" panose="030F0702030302020204" pitchFamily="66" charset="0"/>
              </a:rPr>
              <a:t>alebo </a:t>
            </a:r>
            <a:r>
              <a:rPr lang="sk-SK" b="1" dirty="0">
                <a:latin typeface="Comic Sans MS" panose="030F0702030302020204" pitchFamily="66" charset="0"/>
              </a:rPr>
              <a:t>rôznu </a:t>
            </a:r>
            <a:r>
              <a:rPr lang="sk-SK" dirty="0">
                <a:latin typeface="Comic Sans MS" panose="030F0702030302020204" pitchFamily="66" charset="0"/>
              </a:rPr>
              <a:t>veľkosť.</a:t>
            </a:r>
          </a:p>
          <a:p>
            <a:r>
              <a:rPr lang="sk-SK" dirty="0">
                <a:latin typeface="Comic Sans MS" panose="030F0702030302020204" pitchFamily="66" charset="0"/>
              </a:rPr>
              <a:t>Karteziánska súradnicová sústava je prostriedok, pomocou ktorého </a:t>
            </a:r>
            <a:r>
              <a:rPr lang="sk-SK" b="1" dirty="0">
                <a:latin typeface="Comic Sans MS" panose="030F0702030302020204" pitchFamily="66" charset="0"/>
              </a:rPr>
              <a:t>každému bodu </a:t>
            </a:r>
            <a:r>
              <a:rPr lang="sk-SK" dirty="0">
                <a:latin typeface="Comic Sans MS" panose="030F0702030302020204" pitchFamily="66" charset="0"/>
              </a:rPr>
              <a:t>v </a:t>
            </a:r>
            <a:r>
              <a:rPr lang="sk-SK" dirty="0" smtClean="0">
                <a:latin typeface="Comic Sans MS" panose="030F0702030302020204" pitchFamily="66" charset="0"/>
              </a:rPr>
              <a:t>rovine vieme </a:t>
            </a:r>
            <a:r>
              <a:rPr lang="sk-SK" b="1" dirty="0">
                <a:latin typeface="Comic Sans MS" panose="030F0702030302020204" pitchFamily="66" charset="0"/>
              </a:rPr>
              <a:t>jednoznačne priradiť usporiadanú dvojicu </a:t>
            </a:r>
            <a:r>
              <a:rPr lang="sk-SK" b="1" dirty="0" smtClean="0">
                <a:latin typeface="Comic Sans MS" panose="030F0702030302020204" pitchFamily="66" charset="0"/>
              </a:rPr>
              <a:t>reálnych čísel</a:t>
            </a:r>
            <a:r>
              <a:rPr lang="sk-SK" dirty="0" smtClean="0">
                <a:latin typeface="Comic Sans MS" panose="030F0702030302020204" pitchFamily="66" charset="0"/>
              </a:rPr>
              <a:t>, ktoré </a:t>
            </a:r>
            <a:r>
              <a:rPr lang="sk-SK" dirty="0">
                <a:latin typeface="Comic Sans MS" panose="030F0702030302020204" pitchFamily="66" charset="0"/>
              </a:rPr>
              <a:t>voláme </a:t>
            </a:r>
            <a:r>
              <a:rPr lang="sk-SK" b="1" dirty="0">
                <a:latin typeface="Comic Sans MS" panose="030F0702030302020204" pitchFamily="66" charset="0"/>
              </a:rPr>
              <a:t>súradnice </a:t>
            </a:r>
            <a:r>
              <a:rPr lang="sk-SK" dirty="0">
                <a:latin typeface="Comic Sans MS" panose="030F0702030302020204" pitchFamily="66" charset="0"/>
              </a:rPr>
              <a:t>daného bodu.</a:t>
            </a:r>
          </a:p>
        </p:txBody>
      </p:sp>
      <p:sp>
        <p:nvSpPr>
          <p:cNvPr id="4" name="Obdĺžnik 3"/>
          <p:cNvSpPr/>
          <p:nvPr/>
        </p:nvSpPr>
        <p:spPr>
          <a:xfrm>
            <a:off x="2924300" y="400599"/>
            <a:ext cx="5830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Súradnicová sústava</a:t>
            </a:r>
            <a:endParaRPr lang="sk-SK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228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6023"/>
            <a:ext cx="7198207" cy="593534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2586" y="1167062"/>
            <a:ext cx="4673266" cy="4673266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4588042" y="1736375"/>
            <a:ext cx="261016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[</a:t>
            </a:r>
            <a:r>
              <a:rPr lang="en-US" sz="3600" b="1" dirty="0" err="1" smtClean="0">
                <a:latin typeface="Comic Sans MS" panose="030F0702030302020204" pitchFamily="66" charset="0"/>
              </a:rPr>
              <a:t>x</a:t>
            </a:r>
            <a:r>
              <a:rPr lang="en-US" sz="3600" b="1" baseline="-25000" dirty="0" err="1" smtClean="0">
                <a:latin typeface="Comic Sans MS" panose="030F0702030302020204" pitchFamily="66" charset="0"/>
              </a:rPr>
              <a:t>m</a:t>
            </a:r>
            <a:r>
              <a:rPr lang="en-US" sz="3600" b="1" dirty="0" smtClean="0">
                <a:latin typeface="Comic Sans MS" panose="030F0702030302020204" pitchFamily="66" charset="0"/>
              </a:rPr>
              <a:t> ,</a:t>
            </a:r>
            <a:r>
              <a:rPr lang="en-US" sz="3600" b="1" dirty="0" err="1" smtClean="0">
                <a:latin typeface="Comic Sans MS" panose="030F0702030302020204" pitchFamily="66" charset="0"/>
              </a:rPr>
              <a:t>y</a:t>
            </a:r>
            <a:r>
              <a:rPr lang="en-US" sz="3600" b="1" baseline="-25000" dirty="0" err="1" smtClean="0">
                <a:latin typeface="Comic Sans MS" panose="030F0702030302020204" pitchFamily="66" charset="0"/>
              </a:rPr>
              <a:t>m</a:t>
            </a:r>
            <a:r>
              <a:rPr lang="en-US" sz="3600" b="1" baseline="-25000" dirty="0" smtClean="0">
                <a:latin typeface="Comic Sans MS" panose="030F0702030302020204" pitchFamily="66" charset="0"/>
              </a:rPr>
              <a:t>  </a:t>
            </a:r>
            <a:r>
              <a:rPr lang="en-US" sz="3600" b="1" dirty="0" smtClean="0">
                <a:latin typeface="Comic Sans MS" panose="030F0702030302020204" pitchFamily="66" charset="0"/>
              </a:rPr>
              <a:t>]</a:t>
            </a:r>
            <a:endParaRPr lang="sk-SK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70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5432" y="1060069"/>
            <a:ext cx="12192000" cy="1655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latin typeface="Comic Sans MS" panose="030F0702030302020204" pitchFamily="66" charset="0"/>
              </a:rPr>
              <a:t>Niektoré fyzikálne veličiny (napríklad rýchlosť, sila) majú dve charakteristiky: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b="1" i="1" dirty="0">
                <a:latin typeface="Comic Sans MS" panose="030F0702030302020204" pitchFamily="66" charset="0"/>
              </a:rPr>
              <a:t>ve</a:t>
            </a:r>
            <a:r>
              <a:rPr lang="sk-SK" dirty="0">
                <a:latin typeface="Comic Sans MS" panose="030F0702030302020204" pitchFamily="66" charset="0"/>
              </a:rPr>
              <a:t>ľ</a:t>
            </a:r>
            <a:r>
              <a:rPr lang="sk-SK" b="1" i="1" dirty="0">
                <a:latin typeface="Comic Sans MS" panose="030F0702030302020204" pitchFamily="66" charset="0"/>
              </a:rPr>
              <a:t>kos</a:t>
            </a:r>
            <a:r>
              <a:rPr lang="sk-SK" dirty="0">
                <a:latin typeface="Comic Sans MS" panose="030F0702030302020204" pitchFamily="66" charset="0"/>
              </a:rPr>
              <a:t>ť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 </a:t>
            </a:r>
            <a:r>
              <a:rPr lang="sk-SK" b="1" i="1" dirty="0">
                <a:latin typeface="Comic Sans MS" panose="030F0702030302020204" pitchFamily="66" charset="0"/>
              </a:rPr>
              <a:t>smer</a:t>
            </a:r>
            <a:endParaRPr lang="sk-SK" dirty="0">
              <a:latin typeface="Comic Sans MS" panose="030F0702030302020204" pitchFamily="66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4935831" y="136739"/>
            <a:ext cx="2031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Vektor</a:t>
            </a:r>
            <a:endParaRPr lang="sk-SK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344906" y="4363452"/>
            <a:ext cx="112134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latin typeface="Comic Sans MS" panose="030F0702030302020204" pitchFamily="66" charset="0"/>
              </a:rPr>
              <a:t>Orientovaná úsečka je úsečka, u ktorej je </a:t>
            </a:r>
            <a:r>
              <a:rPr lang="sk-SK" sz="2800" b="1" i="1" dirty="0">
                <a:latin typeface="Comic Sans MS" panose="030F0702030302020204" pitchFamily="66" charset="0"/>
              </a:rPr>
              <a:t>jednozna</a:t>
            </a:r>
            <a:r>
              <a:rPr lang="sk-SK" sz="2800" b="1" dirty="0">
                <a:latin typeface="Comic Sans MS" panose="030F0702030302020204" pitchFamily="66" charset="0"/>
              </a:rPr>
              <a:t>č</a:t>
            </a:r>
            <a:r>
              <a:rPr lang="sk-SK" sz="2800" b="1" i="1" dirty="0">
                <a:latin typeface="Comic Sans MS" panose="030F0702030302020204" pitchFamily="66" charset="0"/>
              </a:rPr>
              <a:t>ne </a:t>
            </a:r>
            <a:r>
              <a:rPr lang="sk-SK" sz="2800" dirty="0">
                <a:latin typeface="Comic Sans MS" panose="030F0702030302020204" pitchFamily="66" charset="0"/>
              </a:rPr>
              <a:t>určené (vyznačené), ktorý z jej </a:t>
            </a:r>
            <a:r>
              <a:rPr lang="sk-SK" sz="2800" dirty="0" smtClean="0">
                <a:latin typeface="Comic Sans MS" panose="030F0702030302020204" pitchFamily="66" charset="0"/>
              </a:rPr>
              <a:t>krajných bodov </a:t>
            </a:r>
            <a:r>
              <a:rPr lang="sk-SK" sz="2800" dirty="0">
                <a:latin typeface="Comic Sans MS" panose="030F0702030302020204" pitchFamily="66" charset="0"/>
              </a:rPr>
              <a:t>je </a:t>
            </a:r>
            <a:r>
              <a:rPr lang="sk-SK" sz="2800" b="1" i="1" dirty="0">
                <a:latin typeface="Comic Sans MS" panose="030F0702030302020204" pitchFamily="66" charset="0"/>
              </a:rPr>
              <a:t>po</a:t>
            </a:r>
            <a:r>
              <a:rPr lang="sk-SK" sz="2800" b="1" dirty="0">
                <a:latin typeface="Comic Sans MS" panose="030F0702030302020204" pitchFamily="66" charset="0"/>
              </a:rPr>
              <a:t>č</a:t>
            </a:r>
            <a:r>
              <a:rPr lang="sk-SK" sz="2800" b="1" i="1" dirty="0">
                <a:latin typeface="Comic Sans MS" panose="030F0702030302020204" pitchFamily="66" charset="0"/>
              </a:rPr>
              <a:t>iato</a:t>
            </a:r>
            <a:r>
              <a:rPr lang="sk-SK" sz="2800" b="1" dirty="0">
                <a:latin typeface="Comic Sans MS" panose="030F0702030302020204" pitchFamily="66" charset="0"/>
              </a:rPr>
              <a:t>č</a:t>
            </a:r>
            <a:r>
              <a:rPr lang="sk-SK" sz="2800" b="1" i="1" dirty="0">
                <a:latin typeface="Comic Sans MS" panose="030F0702030302020204" pitchFamily="66" charset="0"/>
              </a:rPr>
              <a:t>ným </a:t>
            </a:r>
            <a:r>
              <a:rPr lang="sk-SK" sz="2800" dirty="0">
                <a:latin typeface="Comic Sans MS" panose="030F0702030302020204" pitchFamily="66" charset="0"/>
              </a:rPr>
              <a:t>a ktorý </a:t>
            </a:r>
            <a:r>
              <a:rPr lang="sk-SK" sz="2800" b="1" i="1" dirty="0">
                <a:latin typeface="Comic Sans MS" panose="030F0702030302020204" pitchFamily="66" charset="0"/>
              </a:rPr>
              <a:t>koncovým </a:t>
            </a:r>
            <a:r>
              <a:rPr lang="sk-SK" sz="2800" dirty="0">
                <a:latin typeface="Comic Sans MS" panose="030F0702030302020204" pitchFamily="66" charset="0"/>
              </a:rPr>
              <a:t>bodom (označený šípkou</a:t>
            </a:r>
            <a:r>
              <a:rPr lang="sk-SK" sz="2800" dirty="0" smtClean="0">
                <a:latin typeface="Comic Sans MS" panose="030F0702030302020204" pitchFamily="66" charset="0"/>
              </a:rPr>
              <a:t>).</a:t>
            </a:r>
            <a:endParaRPr lang="sk-SK" sz="2800" dirty="0">
              <a:latin typeface="Comic Sans MS" panose="030F0702030302020204" pitchFamily="66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31918" y="2967335"/>
            <a:ext cx="5728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Orientovan</a:t>
            </a:r>
            <a:r>
              <a:rPr lang="sk-SK" sz="5400" b="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á úsečka</a:t>
            </a:r>
            <a:endParaRPr lang="sk-SK" sz="5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43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6448928" y="1338508"/>
            <a:ext cx="5743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omic Sans MS" panose="030F0702030302020204" pitchFamily="66" charset="0"/>
              </a:rPr>
              <a:t>Na obrázku je </a:t>
            </a:r>
            <a:r>
              <a:rPr lang="pl-PL" sz="2400" b="1" i="1" dirty="0">
                <a:latin typeface="Comic Sans MS" panose="030F0702030302020204" pitchFamily="66" charset="0"/>
              </a:rPr>
              <a:t>orientovaná </a:t>
            </a:r>
            <a:r>
              <a:rPr lang="pl-PL" sz="2400" dirty="0">
                <a:latin typeface="Comic Sans MS" panose="030F0702030302020204" pitchFamily="66" charset="0"/>
              </a:rPr>
              <a:t>úsečka </a:t>
            </a:r>
            <a:r>
              <a:rPr lang="pl-PL" sz="2400" b="1" dirty="0">
                <a:latin typeface="Comic Sans MS" panose="030F0702030302020204" pitchFamily="66" charset="0"/>
              </a:rPr>
              <a:t>AB</a:t>
            </a:r>
          </a:p>
          <a:p>
            <a:r>
              <a:rPr lang="sk-SK" sz="2400" dirty="0">
                <a:latin typeface="Comic Sans MS" panose="030F0702030302020204" pitchFamily="66" charset="0"/>
              </a:rPr>
              <a:t>s </a:t>
            </a:r>
            <a:r>
              <a:rPr lang="sk-SK" sz="2400" b="1" i="1" dirty="0">
                <a:latin typeface="Comic Sans MS" panose="030F0702030302020204" pitchFamily="66" charset="0"/>
              </a:rPr>
              <a:t>po</a:t>
            </a:r>
            <a:r>
              <a:rPr lang="sk-SK" sz="2400" dirty="0">
                <a:latin typeface="Comic Sans MS" panose="030F0702030302020204" pitchFamily="66" charset="0"/>
              </a:rPr>
              <a:t>č</a:t>
            </a:r>
            <a:r>
              <a:rPr lang="sk-SK" sz="2400" b="1" i="1" dirty="0">
                <a:latin typeface="Comic Sans MS" panose="030F0702030302020204" pitchFamily="66" charset="0"/>
              </a:rPr>
              <a:t>iato</a:t>
            </a:r>
            <a:r>
              <a:rPr lang="sk-SK" sz="2400" dirty="0">
                <a:latin typeface="Comic Sans MS" panose="030F0702030302020204" pitchFamily="66" charset="0"/>
              </a:rPr>
              <a:t>č</a:t>
            </a:r>
            <a:r>
              <a:rPr lang="sk-SK" sz="2400" b="1" i="1" dirty="0">
                <a:latin typeface="Comic Sans MS" panose="030F0702030302020204" pitchFamily="66" charset="0"/>
              </a:rPr>
              <a:t>ným </a:t>
            </a:r>
            <a:r>
              <a:rPr lang="sk-SK" sz="2400" dirty="0">
                <a:latin typeface="Comic Sans MS" panose="030F0702030302020204" pitchFamily="66" charset="0"/>
              </a:rPr>
              <a:t>bodom </a:t>
            </a:r>
            <a:r>
              <a:rPr lang="sk-SK" sz="2400" b="1" dirty="0">
                <a:latin typeface="Comic Sans MS" panose="030F0702030302020204" pitchFamily="66" charset="0"/>
              </a:rPr>
              <a:t>A </a:t>
            </a:r>
            <a:r>
              <a:rPr lang="sk-SK" sz="2400" dirty="0" err="1">
                <a:latin typeface="Comic Sans MS" panose="030F0702030302020204" pitchFamily="66" charset="0"/>
              </a:rPr>
              <a:t>a</a:t>
            </a:r>
            <a:r>
              <a:rPr lang="sk-SK" sz="2400" dirty="0">
                <a:latin typeface="Comic Sans MS" panose="030F0702030302020204" pitchFamily="66" charset="0"/>
              </a:rPr>
              <a:t> </a:t>
            </a:r>
            <a:r>
              <a:rPr lang="sk-SK" sz="2400" b="1" i="1" dirty="0">
                <a:latin typeface="Comic Sans MS" panose="030F0702030302020204" pitchFamily="66" charset="0"/>
              </a:rPr>
              <a:t>koncovým </a:t>
            </a:r>
            <a:r>
              <a:rPr lang="sk-SK" sz="2400" dirty="0">
                <a:latin typeface="Comic Sans MS" panose="030F0702030302020204" pitchFamily="66" charset="0"/>
              </a:rPr>
              <a:t>bodom </a:t>
            </a:r>
            <a:r>
              <a:rPr lang="sk-SK" sz="2400" b="1" dirty="0" smtClean="0">
                <a:latin typeface="Comic Sans MS" panose="030F0702030302020204" pitchFamily="66" charset="0"/>
              </a:rPr>
              <a:t>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b="1" i="1" dirty="0" smtClean="0">
                <a:latin typeface="Comic Sans MS" panose="030F0702030302020204" pitchFamily="66" charset="0"/>
              </a:rPr>
              <a:t>ve</a:t>
            </a:r>
            <a:r>
              <a:rPr lang="sk-SK" sz="2400" dirty="0" smtClean="0">
                <a:latin typeface="Comic Sans MS" panose="030F0702030302020204" pitchFamily="66" charset="0"/>
              </a:rPr>
              <a:t>ľ</a:t>
            </a:r>
            <a:r>
              <a:rPr lang="sk-SK" sz="2400" b="1" i="1" dirty="0" smtClean="0">
                <a:latin typeface="Comic Sans MS" panose="030F0702030302020204" pitchFamily="66" charset="0"/>
              </a:rPr>
              <a:t>kos</a:t>
            </a:r>
            <a:r>
              <a:rPr lang="sk-SK" sz="2400" dirty="0" smtClean="0">
                <a:latin typeface="Comic Sans MS" panose="030F0702030302020204" pitchFamily="66" charset="0"/>
              </a:rPr>
              <a:t>ť</a:t>
            </a:r>
            <a:r>
              <a:rPr lang="sk-SK" sz="2400" b="1" i="1" dirty="0">
                <a:latin typeface="Comic Sans MS" panose="030F0702030302020204" pitchFamily="66" charset="0"/>
              </a:rPr>
              <a:t>: </a:t>
            </a:r>
            <a:r>
              <a:rPr lang="sk-SK" sz="2400" dirty="0">
                <a:latin typeface="Comic Sans MS" panose="030F0702030302020204" pitchFamily="66" charset="0"/>
              </a:rPr>
              <a:t>dĺžka úsečky AB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b="1" i="1" dirty="0" smtClean="0">
                <a:latin typeface="Comic Sans MS" panose="030F0702030302020204" pitchFamily="66" charset="0"/>
              </a:rPr>
              <a:t>smer</a:t>
            </a:r>
            <a:r>
              <a:rPr lang="sk-SK" sz="2400" b="1" i="1" dirty="0">
                <a:latin typeface="Comic Sans MS" panose="030F0702030302020204" pitchFamily="66" charset="0"/>
              </a:rPr>
              <a:t>: </a:t>
            </a:r>
            <a:r>
              <a:rPr lang="sk-SK" sz="2400" dirty="0">
                <a:latin typeface="Comic Sans MS" panose="030F0702030302020204" pitchFamily="66" charset="0"/>
              </a:rPr>
              <a:t>smer orientovanej úsečky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2" y="725544"/>
            <a:ext cx="5694946" cy="3459152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224589" y="4363454"/>
            <a:ext cx="114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>
                <a:latin typeface="Comic Sans MS" panose="030F0702030302020204" pitchFamily="66" charset="0"/>
              </a:rPr>
              <a:t>Ak A, B sú </a:t>
            </a:r>
            <a:r>
              <a:rPr lang="sk-SK" sz="2400" b="1" i="1" dirty="0">
                <a:latin typeface="Comic Sans MS" panose="030F0702030302020204" pitchFamily="66" charset="0"/>
              </a:rPr>
              <a:t>2 rôzne </a:t>
            </a:r>
            <a:r>
              <a:rPr lang="sk-SK" sz="2400" dirty="0">
                <a:latin typeface="Comic Sans MS" panose="030F0702030302020204" pitchFamily="66" charset="0"/>
              </a:rPr>
              <a:t>body, potom AB = BA, ale </a:t>
            </a:r>
            <a:r>
              <a:rPr lang="sk-SK" sz="2400" b="1" dirty="0">
                <a:latin typeface="Comic Sans MS" panose="030F0702030302020204" pitchFamily="66" charset="0"/>
              </a:rPr>
              <a:t>pre orientované úse</a:t>
            </a:r>
            <a:r>
              <a:rPr lang="sk-SK" sz="2400" dirty="0">
                <a:latin typeface="Comic Sans MS" panose="030F0702030302020204" pitchFamily="66" charset="0"/>
              </a:rPr>
              <a:t>č</a:t>
            </a:r>
            <a:r>
              <a:rPr lang="sk-SK" sz="2400" b="1" dirty="0">
                <a:latin typeface="Comic Sans MS" panose="030F0702030302020204" pitchFamily="66" charset="0"/>
              </a:rPr>
              <a:t>ky platí </a:t>
            </a:r>
            <a:r>
              <a:rPr lang="sk-SK" sz="2400" b="1" i="1" dirty="0">
                <a:latin typeface="Comic Sans MS" panose="030F0702030302020204" pitchFamily="66" charset="0"/>
              </a:rPr>
              <a:t>AB </a:t>
            </a:r>
            <a:r>
              <a:rPr lang="sk-SK" sz="2400" dirty="0">
                <a:latin typeface="Comic Sans MS" panose="030F0702030302020204" pitchFamily="66" charset="0"/>
              </a:rPr>
              <a:t>≠ </a:t>
            </a:r>
            <a:r>
              <a:rPr lang="sk-SK" sz="2400" b="1" i="1" dirty="0">
                <a:latin typeface="Comic Sans MS" panose="030F0702030302020204" pitchFamily="66" charset="0"/>
              </a:rPr>
              <a:t>BA</a:t>
            </a:r>
            <a:r>
              <a:rPr lang="sk-SK" sz="2400" b="1" dirty="0"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>
                <a:latin typeface="Comic Sans MS" panose="030F0702030302020204" pitchFamily="66" charset="0"/>
              </a:rPr>
              <a:t>Ak počiatočný a koncový bod </a:t>
            </a:r>
            <a:r>
              <a:rPr lang="sk-SK" sz="2400" b="1" i="1" dirty="0">
                <a:latin typeface="Comic Sans MS" panose="030F0702030302020204" pitchFamily="66" charset="0"/>
              </a:rPr>
              <a:t>splývajú, </a:t>
            </a:r>
            <a:r>
              <a:rPr lang="sk-SK" sz="2400" dirty="0">
                <a:latin typeface="Comic Sans MS" panose="030F0702030302020204" pitchFamily="66" charset="0"/>
              </a:rPr>
              <a:t>ide o tzv. </a:t>
            </a:r>
            <a:r>
              <a:rPr lang="sk-SK" sz="2400" b="1" i="1" dirty="0">
                <a:latin typeface="Comic Sans MS" panose="030F0702030302020204" pitchFamily="66" charset="0"/>
              </a:rPr>
              <a:t>nulovú orientovanú úse</a:t>
            </a:r>
            <a:r>
              <a:rPr lang="sk-SK" sz="2400" dirty="0">
                <a:latin typeface="Comic Sans MS" panose="030F0702030302020204" pitchFamily="66" charset="0"/>
              </a:rPr>
              <a:t>č</a:t>
            </a:r>
            <a:r>
              <a:rPr lang="sk-SK" sz="2400" b="1" i="1" dirty="0">
                <a:latin typeface="Comic Sans MS" panose="030F0702030302020204" pitchFamily="66" charset="0"/>
              </a:rPr>
              <a:t>ku</a:t>
            </a:r>
            <a:r>
              <a:rPr lang="sk-SK" sz="2400" dirty="0">
                <a:latin typeface="Comic Sans MS" panose="030F0702030302020204" pitchFamily="66" charset="0"/>
              </a:rPr>
              <a:t>,</a:t>
            </a:r>
          </a:p>
          <a:p>
            <a:r>
              <a:rPr lang="sk-SK" sz="2400" dirty="0">
                <a:latin typeface="Comic Sans MS" panose="030F0702030302020204" pitchFamily="66" charset="0"/>
              </a:rPr>
              <a:t> </a:t>
            </a:r>
            <a:r>
              <a:rPr lang="sk-SK" sz="2400" dirty="0" smtClean="0">
                <a:latin typeface="Comic Sans MS" panose="030F0702030302020204" pitchFamily="66" charset="0"/>
              </a:rPr>
              <a:t>   ktorej </a:t>
            </a:r>
            <a:r>
              <a:rPr lang="sk-SK" sz="2400" dirty="0">
                <a:latin typeface="Comic Sans MS" panose="030F0702030302020204" pitchFamily="66" charset="0"/>
              </a:rPr>
              <a:t>veľkosť je </a:t>
            </a:r>
            <a:r>
              <a:rPr lang="sk-SK" sz="2400" b="1" i="1" dirty="0">
                <a:latin typeface="Comic Sans MS" panose="030F0702030302020204" pitchFamily="66" charset="0"/>
              </a:rPr>
              <a:t>nulová</a:t>
            </a:r>
            <a:r>
              <a:rPr lang="sk-SK" sz="2400" dirty="0" smtClean="0">
                <a:latin typeface="Comic Sans MS" panose="030F0702030302020204" pitchFamily="66" charset="0"/>
              </a:rPr>
              <a:t>.</a:t>
            </a:r>
            <a:endParaRPr lang="sk-SK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95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1107" y="959349"/>
            <a:ext cx="5642810" cy="4703513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>
                <a:latin typeface="Comic Sans MS" panose="030F0702030302020204" pitchFamily="66" charset="0"/>
              </a:rPr>
              <a:t>Nenulový vektor </a:t>
            </a:r>
            <a:r>
              <a:rPr lang="sk-SK" b="1" i="1" dirty="0">
                <a:latin typeface="Comic Sans MS" panose="030F0702030302020204" pitchFamily="66" charset="0"/>
              </a:rPr>
              <a:t>u</a:t>
            </a:r>
            <a:r>
              <a:rPr lang="sk-SK" b="1" dirty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je množina všetkých orientovaných </a:t>
            </a:r>
            <a:r>
              <a:rPr lang="sk-SK" dirty="0" smtClean="0">
                <a:latin typeface="Comic Sans MS" panose="030F0702030302020204" pitchFamily="66" charset="0"/>
              </a:rPr>
              <a:t>úsečiek, ktoré </a:t>
            </a:r>
            <a:r>
              <a:rPr lang="sk-SK" dirty="0">
                <a:latin typeface="Comic Sans MS" panose="030F0702030302020204" pitchFamily="66" charset="0"/>
              </a:rPr>
              <a:t>majú </a:t>
            </a:r>
            <a:r>
              <a:rPr lang="sk-SK" b="1" dirty="0">
                <a:latin typeface="Comic Sans MS" panose="030F0702030302020204" pitchFamily="66" charset="0"/>
              </a:rPr>
              <a:t>rovnakú veľkosť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rovnaký smer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sk-SK" b="1" dirty="0">
                <a:latin typeface="Comic Sans MS" panose="030F0702030302020204" pitchFamily="66" charset="0"/>
              </a:rPr>
              <a:t>Nulový vektor </a:t>
            </a:r>
            <a:r>
              <a:rPr lang="sk-SK" dirty="0">
                <a:latin typeface="Comic Sans MS" panose="030F0702030302020204" pitchFamily="66" charset="0"/>
              </a:rPr>
              <a:t>je množina všetkých nulových orientovaných úsečiek</a:t>
            </a:r>
            <a:r>
              <a:rPr lang="sk-SK" dirty="0" smtClean="0">
                <a:latin typeface="Comic Sans MS" panose="030F0702030302020204" pitchFamily="66" charset="0"/>
              </a:rPr>
              <a:t>. </a:t>
            </a:r>
            <a:r>
              <a:rPr lang="sk-SK" sz="3000" dirty="0" smtClean="0">
                <a:latin typeface="Comic Sans MS" panose="030F0702030302020204" pitchFamily="66" charset="0"/>
              </a:rPr>
              <a:t>Jeho </a:t>
            </a:r>
            <a:r>
              <a:rPr lang="sk-SK" sz="3000" dirty="0">
                <a:latin typeface="Comic Sans MS" panose="030F0702030302020204" pitchFamily="66" charset="0"/>
              </a:rPr>
              <a:t>dĺžka je </a:t>
            </a:r>
            <a:r>
              <a:rPr lang="sk-SK" sz="3000" b="1" dirty="0" smtClean="0">
                <a:latin typeface="Comic Sans MS" panose="030F0702030302020204" pitchFamily="66" charset="0"/>
              </a:rPr>
              <a:t>0.</a:t>
            </a:r>
            <a:endParaRPr lang="sk-SK" sz="3000" dirty="0" smtClean="0">
              <a:latin typeface="Comic Sans MS" panose="030F0702030302020204" pitchFamily="66" charset="0"/>
            </a:endParaRPr>
          </a:p>
          <a:p>
            <a:r>
              <a:rPr lang="sk-SK" dirty="0">
                <a:latin typeface="Comic Sans MS" panose="030F0702030302020204" pitchFamily="66" charset="0"/>
              </a:rPr>
              <a:t>Každá</a:t>
            </a:r>
            <a:r>
              <a:rPr lang="sk-SK" b="1" i="1" dirty="0">
                <a:latin typeface="Comic Sans MS" panose="030F0702030302020204" pitchFamily="66" charset="0"/>
              </a:rPr>
              <a:t> </a:t>
            </a:r>
            <a:r>
              <a:rPr lang="sk-SK" i="1" dirty="0">
                <a:latin typeface="Comic Sans MS" panose="030F0702030302020204" pitchFamily="66" charset="0"/>
              </a:rPr>
              <a:t>orientovaná úse</a:t>
            </a:r>
            <a:r>
              <a:rPr lang="sk-SK" dirty="0">
                <a:latin typeface="Comic Sans MS" panose="030F0702030302020204" pitchFamily="66" charset="0"/>
              </a:rPr>
              <a:t>č</a:t>
            </a:r>
            <a:r>
              <a:rPr lang="sk-SK" i="1" dirty="0">
                <a:latin typeface="Comic Sans MS" panose="030F0702030302020204" pitchFamily="66" charset="0"/>
              </a:rPr>
              <a:t>ka </a:t>
            </a:r>
            <a:r>
              <a:rPr lang="sk-SK" dirty="0">
                <a:latin typeface="Comic Sans MS" panose="030F0702030302020204" pitchFamily="66" charset="0"/>
              </a:rPr>
              <a:t>vektora </a:t>
            </a:r>
            <a:r>
              <a:rPr lang="sk-SK" b="1" i="1" dirty="0">
                <a:latin typeface="Comic Sans MS" panose="030F0702030302020204" pitchFamily="66" charset="0"/>
              </a:rPr>
              <a:t>u</a:t>
            </a:r>
            <a:r>
              <a:rPr lang="sk-SK" b="1" dirty="0">
                <a:latin typeface="Comic Sans MS" panose="030F0702030302020204" pitchFamily="66" charset="0"/>
              </a:rPr>
              <a:t> </a:t>
            </a:r>
            <a:r>
              <a:rPr lang="sk-SK" dirty="0">
                <a:latin typeface="Comic Sans MS" panose="030F0702030302020204" pitchFamily="66" charset="0"/>
              </a:rPr>
              <a:t>sa nazýva </a:t>
            </a:r>
            <a:r>
              <a:rPr lang="sk-SK" b="1" i="1" dirty="0">
                <a:latin typeface="Comic Sans MS" panose="030F0702030302020204" pitchFamily="66" charset="0"/>
              </a:rPr>
              <a:t>umiestnenie </a:t>
            </a:r>
            <a:r>
              <a:rPr lang="sk-SK" dirty="0">
                <a:latin typeface="Comic Sans MS" panose="030F0702030302020204" pitchFamily="66" charset="0"/>
              </a:rPr>
              <a:t>vektora </a:t>
            </a:r>
            <a:r>
              <a:rPr lang="sk-SK" b="1" i="1" dirty="0">
                <a:latin typeface="Comic Sans MS" panose="030F0702030302020204" pitchFamily="66" charset="0"/>
              </a:rPr>
              <a:t>u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sk-SK" dirty="0" smtClean="0">
                <a:latin typeface="Comic Sans MS" panose="030F0702030302020204" pitchFamily="66" charset="0"/>
              </a:rPr>
              <a:t>Zápis </a:t>
            </a:r>
            <a:r>
              <a:rPr lang="sk-SK" b="1" i="1" dirty="0">
                <a:latin typeface="Comic Sans MS" panose="030F0702030302020204" pitchFamily="66" charset="0"/>
              </a:rPr>
              <a:t>vektor </a:t>
            </a:r>
            <a:r>
              <a:rPr lang="sk-SK" b="1" dirty="0">
                <a:latin typeface="Comic Sans MS" panose="030F0702030302020204" pitchFamily="66" charset="0"/>
              </a:rPr>
              <a:t>u </a:t>
            </a:r>
            <a:r>
              <a:rPr lang="sk-SK" dirty="0">
                <a:latin typeface="Comic Sans MS" panose="030F0702030302020204" pitchFamily="66" charset="0"/>
              </a:rPr>
              <a:t>často zapisujeme v tvare </a:t>
            </a:r>
            <a:r>
              <a:rPr lang="sk-SK" i="1" dirty="0" smtClean="0">
                <a:latin typeface="Comic Sans MS" panose="030F0702030302020204" pitchFamily="66" charset="0"/>
              </a:rPr>
              <a:t> </a:t>
            </a:r>
            <a:r>
              <a:rPr lang="sk-SK" dirty="0" smtClean="0">
                <a:latin typeface="Comic Sans MS" panose="030F0702030302020204" pitchFamily="66" charset="0"/>
              </a:rPr>
              <a:t>u </a:t>
            </a:r>
            <a:r>
              <a:rPr lang="sk-SK" dirty="0">
                <a:latin typeface="Comic Sans MS" panose="030F0702030302020204" pitchFamily="66" charset="0"/>
              </a:rPr>
              <a:t>so </a:t>
            </a:r>
            <a:r>
              <a:rPr lang="sk-SK" dirty="0" smtClean="0">
                <a:latin typeface="Comic Sans MS" panose="030F0702030302020204" pitchFamily="66" charset="0"/>
              </a:rPr>
              <a:t>šípkou </a:t>
            </a:r>
            <a:r>
              <a:rPr lang="sk-SK" dirty="0">
                <a:latin typeface="Comic Sans MS" panose="030F0702030302020204" pitchFamily="66" charset="0"/>
              </a:rPr>
              <a:t>alebo hrubou tlačou </a:t>
            </a:r>
            <a:r>
              <a:rPr lang="sk-SK" b="1" dirty="0">
                <a:latin typeface="Comic Sans MS" panose="030F0702030302020204" pitchFamily="66" charset="0"/>
              </a:rPr>
              <a:t>u</a:t>
            </a:r>
            <a:r>
              <a:rPr lang="sk-SK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917" y="831011"/>
            <a:ext cx="5871411" cy="496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20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2926" y="513347"/>
            <a:ext cx="11454064" cy="1960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latin typeface="Comic Sans MS" panose="030F0702030302020204" pitchFamily="66" charset="0"/>
              </a:rPr>
              <a:t>Nech vektor </a:t>
            </a:r>
            <a:r>
              <a:rPr lang="sk-SK" b="1" dirty="0">
                <a:latin typeface="Comic Sans MS" panose="030F0702030302020204" pitchFamily="66" charset="0"/>
              </a:rPr>
              <a:t>u </a:t>
            </a:r>
            <a:r>
              <a:rPr lang="sk-SK" dirty="0">
                <a:latin typeface="Comic Sans MS" panose="030F0702030302020204" pitchFamily="66" charset="0"/>
              </a:rPr>
              <a:t>je určený orientovanou úsečkou </a:t>
            </a:r>
            <a:r>
              <a:rPr lang="sk-SK" b="1" i="1" dirty="0">
                <a:latin typeface="Comic Sans MS" panose="030F0702030302020204" pitchFamily="66" charset="0"/>
              </a:rPr>
              <a:t>AB</a:t>
            </a:r>
            <a:r>
              <a:rPr lang="sk-SK" dirty="0">
                <a:latin typeface="Comic Sans MS" panose="030F0702030302020204" pitchFamily="66" charset="0"/>
              </a:rPr>
              <a:t>, kde A[a1; a2;] , B[b1; b2</a:t>
            </a:r>
            <a:r>
              <a:rPr lang="sk-SK" dirty="0" smtClean="0">
                <a:latin typeface="Comic Sans MS" panose="030F0702030302020204" pitchFamily="66" charset="0"/>
              </a:rPr>
              <a:t>;], č</a:t>
            </a:r>
            <a:r>
              <a:rPr lang="pl-PL" dirty="0" smtClean="0">
                <a:latin typeface="Comic Sans MS" panose="030F0702030302020204" pitchFamily="66" charset="0"/>
              </a:rPr>
              <a:t>ísla </a:t>
            </a:r>
            <a:r>
              <a:rPr lang="pl-PL" b="1" i="1" dirty="0">
                <a:latin typeface="Comic Sans MS" panose="030F0702030302020204" pitchFamily="66" charset="0"/>
              </a:rPr>
              <a:t>u1 = b1 – a1</a:t>
            </a:r>
            <a:r>
              <a:rPr lang="pl-PL" dirty="0">
                <a:latin typeface="Comic Sans MS" panose="030F0702030302020204" pitchFamily="66" charset="0"/>
              </a:rPr>
              <a:t>, </a:t>
            </a:r>
            <a:r>
              <a:rPr lang="pl-PL" b="1" i="1" dirty="0">
                <a:latin typeface="Comic Sans MS" panose="030F0702030302020204" pitchFamily="66" charset="0"/>
              </a:rPr>
              <a:t>u2 = b2 – a2 </a:t>
            </a:r>
            <a:r>
              <a:rPr lang="pl-PL" dirty="0" smtClean="0">
                <a:latin typeface="Comic Sans MS" panose="030F0702030302020204" pitchFamily="66" charset="0"/>
              </a:rPr>
              <a:t>nazývame </a:t>
            </a:r>
            <a:r>
              <a:rPr lang="sk-SK" b="1" i="1" dirty="0" smtClean="0">
                <a:latin typeface="Comic Sans MS" panose="030F0702030302020204" pitchFamily="66" charset="0"/>
              </a:rPr>
              <a:t>súradnice </a:t>
            </a:r>
            <a:r>
              <a:rPr lang="sk-SK" dirty="0">
                <a:latin typeface="Comic Sans MS" panose="030F0702030302020204" pitchFamily="66" charset="0"/>
              </a:rPr>
              <a:t>vektora </a:t>
            </a:r>
            <a:r>
              <a:rPr lang="sk-SK" b="1" dirty="0">
                <a:latin typeface="Comic Sans MS" panose="030F0702030302020204" pitchFamily="66" charset="0"/>
              </a:rPr>
              <a:t>u</a:t>
            </a:r>
            <a:r>
              <a:rPr lang="sk-SK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latin typeface="Comic Sans MS" panose="030F0702030302020204" pitchFamily="66" charset="0"/>
              </a:rPr>
              <a:t>Zapisujeme   </a:t>
            </a:r>
            <a:r>
              <a:rPr lang="pl-PL" b="1" dirty="0">
                <a:latin typeface="Comic Sans MS" panose="030F0702030302020204" pitchFamily="66" charset="0"/>
              </a:rPr>
              <a:t>u = </a:t>
            </a:r>
            <a:r>
              <a:rPr lang="pl-PL" dirty="0">
                <a:latin typeface="Comic Sans MS" panose="030F0702030302020204" pitchFamily="66" charset="0"/>
              </a:rPr>
              <a:t>B – A </a:t>
            </a:r>
            <a:r>
              <a:rPr lang="pl-PL" b="1" dirty="0">
                <a:latin typeface="Comic Sans MS" panose="030F0702030302020204" pitchFamily="66" charset="0"/>
              </a:rPr>
              <a:t>= </a:t>
            </a:r>
            <a:r>
              <a:rPr lang="pl-PL" dirty="0">
                <a:latin typeface="Comic Sans MS" panose="030F0702030302020204" pitchFamily="66" charset="0"/>
              </a:rPr>
              <a:t>[</a:t>
            </a:r>
            <a:r>
              <a:rPr lang="pl-PL" b="1" dirty="0">
                <a:latin typeface="Comic Sans MS" panose="030F0702030302020204" pitchFamily="66" charset="0"/>
              </a:rPr>
              <a:t>u1; u2</a:t>
            </a:r>
            <a:r>
              <a:rPr lang="pl-PL" b="1" dirty="0" smtClean="0">
                <a:latin typeface="Comic Sans MS" panose="030F0702030302020204" pitchFamily="66" charset="0"/>
              </a:rPr>
              <a:t>;</a:t>
            </a:r>
            <a:r>
              <a:rPr lang="pl-PL" dirty="0" smtClean="0">
                <a:latin typeface="Comic Sans MS" panose="030F0702030302020204" pitchFamily="66" charset="0"/>
              </a:rPr>
              <a:t>]</a:t>
            </a:r>
          </a:p>
          <a:p>
            <a:pPr marL="0" indent="0">
              <a:buNone/>
            </a:pPr>
            <a:endParaRPr lang="pl-PL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210" y="2001251"/>
            <a:ext cx="4106780" cy="410678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352926" y="3031958"/>
            <a:ext cx="73472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latin typeface="Comic Sans MS" panose="030F0702030302020204" pitchFamily="66" charset="0"/>
              </a:rPr>
              <a:t>Dve </a:t>
            </a:r>
            <a:r>
              <a:rPr lang="sk-SK" sz="2800" i="1" dirty="0" smtClean="0">
                <a:latin typeface="Comic Sans MS" panose="030F0702030302020204" pitchFamily="66" charset="0"/>
              </a:rPr>
              <a:t>nenulové orientované úse</a:t>
            </a:r>
            <a:r>
              <a:rPr lang="sk-SK" sz="2800" dirty="0" smtClean="0">
                <a:latin typeface="Comic Sans MS" panose="030F0702030302020204" pitchFamily="66" charset="0"/>
              </a:rPr>
              <a:t>č</a:t>
            </a:r>
            <a:r>
              <a:rPr lang="sk-SK" sz="2800" i="1" dirty="0" smtClean="0">
                <a:latin typeface="Comic Sans MS" panose="030F0702030302020204" pitchFamily="66" charset="0"/>
              </a:rPr>
              <a:t>ky </a:t>
            </a:r>
            <a:r>
              <a:rPr lang="sk-SK" sz="2800" b="1" i="1" dirty="0" smtClean="0">
                <a:latin typeface="Comic Sans MS" panose="030F0702030302020204" pitchFamily="66" charset="0"/>
              </a:rPr>
              <a:t>AB </a:t>
            </a:r>
            <a:r>
              <a:rPr lang="sk-SK" sz="2800" dirty="0" smtClean="0">
                <a:latin typeface="Comic Sans MS" panose="030F0702030302020204" pitchFamily="66" charset="0"/>
              </a:rPr>
              <a:t>a </a:t>
            </a:r>
            <a:r>
              <a:rPr lang="sk-SK" sz="2800" b="1" i="1" dirty="0" smtClean="0">
                <a:latin typeface="Comic Sans MS" panose="030F0702030302020204" pitchFamily="66" charset="0"/>
              </a:rPr>
              <a:t>CD </a:t>
            </a:r>
            <a:r>
              <a:rPr lang="sk-SK" sz="2800" dirty="0" smtClean="0">
                <a:latin typeface="Comic Sans MS" panose="030F0702030302020204" pitchFamily="66" charset="0"/>
              </a:rPr>
              <a:t>majú </a:t>
            </a:r>
            <a:r>
              <a:rPr lang="sk-SK" sz="2800" b="1" i="1" dirty="0" smtClean="0">
                <a:latin typeface="Comic Sans MS" panose="030F0702030302020204" pitchFamily="66" charset="0"/>
              </a:rPr>
              <a:t>rovnaký smer</a:t>
            </a:r>
            <a:r>
              <a:rPr lang="sk-SK" sz="2800" dirty="0" smtClean="0">
                <a:latin typeface="Comic Sans MS" panose="030F0702030302020204" pitchFamily="66" charset="0"/>
              </a:rPr>
              <a:t>, ak: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>
                <a:latin typeface="Comic Sans MS" panose="030F0702030302020204" pitchFamily="66" charset="0"/>
              </a:rPr>
              <a:t>priamky </a:t>
            </a:r>
            <a:r>
              <a:rPr lang="sk-SK" sz="2800" b="1" dirty="0" smtClean="0">
                <a:latin typeface="Comic Sans MS" panose="030F0702030302020204" pitchFamily="66" charset="0"/>
              </a:rPr>
              <a:t>AB</a:t>
            </a:r>
            <a:r>
              <a:rPr lang="sk-SK" sz="2800" dirty="0" smtClean="0">
                <a:latin typeface="Comic Sans MS" panose="030F0702030302020204" pitchFamily="66" charset="0"/>
              </a:rPr>
              <a:t> a </a:t>
            </a:r>
            <a:r>
              <a:rPr lang="sk-SK" sz="2800" b="1" dirty="0" smtClean="0">
                <a:latin typeface="Comic Sans MS" panose="030F0702030302020204" pitchFamily="66" charset="0"/>
              </a:rPr>
              <a:t>CD</a:t>
            </a:r>
            <a:r>
              <a:rPr lang="sk-SK" sz="2800" dirty="0" smtClean="0">
                <a:latin typeface="Comic Sans MS" panose="030F0702030302020204" pitchFamily="66" charset="0"/>
              </a:rPr>
              <a:t> sú </a:t>
            </a:r>
            <a:r>
              <a:rPr lang="sk-SK" sz="2800" b="1" dirty="0" smtClean="0">
                <a:latin typeface="Comic Sans MS" panose="030F0702030302020204" pitchFamily="66" charset="0"/>
              </a:rPr>
              <a:t>rovnobežné, rôzne</a:t>
            </a:r>
            <a:r>
              <a:rPr lang="sk-SK" sz="2800" dirty="0" smtClean="0">
                <a:latin typeface="Comic Sans MS" panose="030F0702030302020204" pitchFamily="66" charset="0"/>
              </a:rPr>
              <a:t> a body B, D ležia v rovnakej </a:t>
            </a:r>
            <a:r>
              <a:rPr lang="sk-SK" sz="2800" dirty="0" err="1" smtClean="0">
                <a:latin typeface="Comic Sans MS" panose="030F0702030302020204" pitchFamily="66" charset="0"/>
              </a:rPr>
              <a:t>polrovine</a:t>
            </a:r>
            <a:r>
              <a:rPr lang="sk-SK" sz="2800" dirty="0" smtClean="0">
                <a:latin typeface="Comic Sans MS" panose="030F0702030302020204" pitchFamily="66" charset="0"/>
              </a:rPr>
              <a:t> s hraničnou priamkou AC priamky AB a CD sú totožné a prienikom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4511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5484" y="510173"/>
            <a:ext cx="6669505" cy="4351338"/>
          </a:xfrm>
        </p:spPr>
        <p:txBody>
          <a:bodyPr/>
          <a:lstStyle/>
          <a:p>
            <a:r>
              <a:rPr lang="sk-SK" i="1" dirty="0">
                <a:latin typeface="Comic Sans MS" panose="030F0702030302020204" pitchFamily="66" charset="0"/>
              </a:rPr>
              <a:t>priamky</a:t>
            </a:r>
            <a:r>
              <a:rPr lang="sk-SK" b="1" i="1" dirty="0">
                <a:latin typeface="Comic Sans MS" panose="030F0702030302020204" pitchFamily="66" charset="0"/>
              </a:rPr>
              <a:t> </a:t>
            </a:r>
            <a:r>
              <a:rPr lang="sk-SK" b="1" dirty="0">
                <a:latin typeface="Comic Sans MS" panose="030F0702030302020204" pitchFamily="66" charset="0"/>
              </a:rPr>
              <a:t>AB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b="1" dirty="0">
                <a:latin typeface="Comic Sans MS" panose="030F0702030302020204" pitchFamily="66" charset="0"/>
              </a:rPr>
              <a:t>CD</a:t>
            </a:r>
            <a:r>
              <a:rPr lang="sk-SK" dirty="0">
                <a:latin typeface="Comic Sans MS" panose="030F0702030302020204" pitchFamily="66" charset="0"/>
              </a:rPr>
              <a:t> sú </a:t>
            </a:r>
            <a:r>
              <a:rPr lang="sk-SK" b="1" i="1" dirty="0" smtClean="0">
                <a:latin typeface="Comic Sans MS" panose="030F0702030302020204" pitchFamily="66" charset="0"/>
              </a:rPr>
              <a:t>totožné</a:t>
            </a:r>
            <a:r>
              <a:rPr lang="sk-SK" i="1" dirty="0" smtClean="0">
                <a:latin typeface="Comic Sans MS" panose="030F0702030302020204" pitchFamily="66" charset="0"/>
              </a:rPr>
              <a:t> </a:t>
            </a:r>
            <a:r>
              <a:rPr lang="sk-SK" dirty="0" smtClean="0">
                <a:latin typeface="Comic Sans MS" panose="030F0702030302020204" pitchFamily="66" charset="0"/>
              </a:rPr>
              <a:t>a </a:t>
            </a:r>
            <a:r>
              <a:rPr lang="sk-SK" i="1" dirty="0">
                <a:latin typeface="Comic Sans MS" panose="030F0702030302020204" pitchFamily="66" charset="0"/>
              </a:rPr>
              <a:t>prienikom polpriamok AB </a:t>
            </a:r>
            <a:r>
              <a:rPr lang="sk-SK" dirty="0">
                <a:latin typeface="Comic Sans MS" panose="030F0702030302020204" pitchFamily="66" charset="0"/>
              </a:rPr>
              <a:t>a </a:t>
            </a:r>
            <a:r>
              <a:rPr lang="sk-SK" i="1" dirty="0" smtClean="0">
                <a:latin typeface="Comic Sans MS" panose="030F0702030302020204" pitchFamily="66" charset="0"/>
              </a:rPr>
              <a:t>CD </a:t>
            </a:r>
            <a:r>
              <a:rPr lang="sk-SK" dirty="0" smtClean="0">
                <a:latin typeface="Comic Sans MS" panose="030F0702030302020204" pitchFamily="66" charset="0"/>
              </a:rPr>
              <a:t>je </a:t>
            </a:r>
            <a:r>
              <a:rPr lang="sk-SK" i="1" dirty="0">
                <a:latin typeface="Comic Sans MS" panose="030F0702030302020204" pitchFamily="66" charset="0"/>
              </a:rPr>
              <a:t>opä</a:t>
            </a:r>
            <a:r>
              <a:rPr lang="sk-SK" dirty="0">
                <a:latin typeface="Comic Sans MS" panose="030F0702030302020204" pitchFamily="66" charset="0"/>
              </a:rPr>
              <a:t>ť </a:t>
            </a:r>
            <a:r>
              <a:rPr lang="sk-SK" i="1" dirty="0">
                <a:latin typeface="Comic Sans MS" panose="030F0702030302020204" pitchFamily="66" charset="0"/>
              </a:rPr>
              <a:t>polpriamka</a:t>
            </a:r>
            <a:r>
              <a:rPr lang="sk-SK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147" y="430374"/>
            <a:ext cx="4973053" cy="2255468"/>
          </a:xfrm>
          <a:prstGeom prst="rect">
            <a:avLst/>
          </a:prstGeom>
        </p:spPr>
      </p:pic>
      <p:sp>
        <p:nvSpPr>
          <p:cNvPr id="5" name="Obdĺžnik 4"/>
          <p:cNvSpPr/>
          <p:nvPr/>
        </p:nvSpPr>
        <p:spPr>
          <a:xfrm>
            <a:off x="1331027" y="2224177"/>
            <a:ext cx="3947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Dĺžka vektora</a:t>
            </a:r>
            <a:endParaRPr lang="sk-SK" sz="5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BlokTextu 5"/>
              <p:cNvSpPr txBox="1"/>
              <p:nvPr/>
            </p:nvSpPr>
            <p:spPr>
              <a:xfrm>
                <a:off x="258678" y="3061018"/>
                <a:ext cx="7283116" cy="3199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800" dirty="0" smtClean="0">
                    <a:latin typeface="Comic Sans MS" panose="030F0702030302020204" pitchFamily="66" charset="0"/>
                  </a:rPr>
                  <a:t>Dĺžka vektora (</a:t>
                </a:r>
                <a:r>
                  <a:rPr lang="sk-SK" sz="2800" i="1" dirty="0" smtClean="0">
                    <a:latin typeface="Comic Sans MS" panose="030F0702030302020204" pitchFamily="66" charset="0"/>
                  </a:rPr>
                  <a:t>úse</a:t>
                </a:r>
                <a:r>
                  <a:rPr lang="sk-SK" sz="2800" dirty="0" smtClean="0">
                    <a:latin typeface="Comic Sans MS" panose="030F0702030302020204" pitchFamily="66" charset="0"/>
                  </a:rPr>
                  <a:t>č</a:t>
                </a:r>
                <a:r>
                  <a:rPr lang="sk-SK" sz="2800" i="1" dirty="0" smtClean="0">
                    <a:latin typeface="Comic Sans MS" panose="030F0702030302020204" pitchFamily="66" charset="0"/>
                  </a:rPr>
                  <a:t>ky</a:t>
                </a:r>
                <a:r>
                  <a:rPr lang="sk-SK" sz="2800" dirty="0">
                    <a:latin typeface="Comic Sans MS" panose="030F0702030302020204" pitchFamily="66" charset="0"/>
                  </a:rPr>
                  <a:t>) je určená </a:t>
                </a:r>
                <a:r>
                  <a:rPr lang="sk-SK" sz="2800" b="1" i="1" dirty="0">
                    <a:latin typeface="Comic Sans MS" panose="030F0702030302020204" pitchFamily="66" charset="0"/>
                  </a:rPr>
                  <a:t>vzdialenos</a:t>
                </a:r>
                <a:r>
                  <a:rPr lang="sk-SK" sz="2800" b="1" dirty="0">
                    <a:latin typeface="Comic Sans MS" panose="030F0702030302020204" pitchFamily="66" charset="0"/>
                  </a:rPr>
                  <a:t>ť</a:t>
                </a:r>
                <a:r>
                  <a:rPr lang="sk-SK" sz="2800" b="1" i="1" dirty="0">
                    <a:latin typeface="Comic Sans MS" panose="030F0702030302020204" pitchFamily="66" charset="0"/>
                  </a:rPr>
                  <a:t>ou po</a:t>
                </a:r>
                <a:r>
                  <a:rPr lang="sk-SK" sz="2800" b="1" dirty="0">
                    <a:latin typeface="Comic Sans MS" panose="030F0702030302020204" pitchFamily="66" charset="0"/>
                  </a:rPr>
                  <a:t>č</a:t>
                </a:r>
                <a:r>
                  <a:rPr lang="sk-SK" sz="2800" b="1" i="1" dirty="0">
                    <a:latin typeface="Comic Sans MS" panose="030F0702030302020204" pitchFamily="66" charset="0"/>
                  </a:rPr>
                  <a:t>iato</a:t>
                </a:r>
                <a:r>
                  <a:rPr lang="sk-SK" sz="2800" b="1" dirty="0">
                    <a:latin typeface="Comic Sans MS" panose="030F0702030302020204" pitchFamily="66" charset="0"/>
                  </a:rPr>
                  <a:t>č</a:t>
                </a:r>
                <a:r>
                  <a:rPr lang="sk-SK" sz="2800" b="1" i="1" dirty="0">
                    <a:latin typeface="Comic Sans MS" panose="030F0702030302020204" pitchFamily="66" charset="0"/>
                  </a:rPr>
                  <a:t>ného </a:t>
                </a:r>
                <a:r>
                  <a:rPr lang="sk-SK" sz="2800" dirty="0">
                    <a:latin typeface="Comic Sans MS" panose="030F0702030302020204" pitchFamily="66" charset="0"/>
                  </a:rPr>
                  <a:t>a </a:t>
                </a:r>
                <a:r>
                  <a:rPr lang="sk-SK" sz="2800" b="1" i="1" dirty="0">
                    <a:latin typeface="Comic Sans MS" panose="030F0702030302020204" pitchFamily="66" charset="0"/>
                  </a:rPr>
                  <a:t>koncového </a:t>
                </a:r>
                <a:r>
                  <a:rPr lang="sk-SK" sz="2800" dirty="0">
                    <a:latin typeface="Comic Sans MS" panose="030F0702030302020204" pitchFamily="66" charset="0"/>
                  </a:rPr>
                  <a:t>bodu </a:t>
                </a:r>
                <a:r>
                  <a:rPr lang="sk-SK" sz="2800" dirty="0" smtClean="0">
                    <a:latin typeface="Comic Sans MS" panose="030F0702030302020204" pitchFamily="66" charset="0"/>
                  </a:rPr>
                  <a:t>ľubovoľného </a:t>
                </a:r>
                <a:r>
                  <a:rPr lang="sk-SK" sz="2800" i="1" dirty="0" smtClean="0">
                    <a:latin typeface="Comic Sans MS" panose="030F0702030302020204" pitchFamily="66" charset="0"/>
                  </a:rPr>
                  <a:t>smerového </a:t>
                </a:r>
                <a:r>
                  <a:rPr lang="sk-SK" sz="2800" i="1" dirty="0">
                    <a:latin typeface="Comic Sans MS" panose="030F0702030302020204" pitchFamily="66" charset="0"/>
                  </a:rPr>
                  <a:t>vektora, ktorý je jeho umiestnením</a:t>
                </a:r>
                <a:r>
                  <a:rPr lang="sk-SK" sz="2800" dirty="0" smtClean="0">
                    <a:latin typeface="Comic Sans MS" panose="030F0702030302020204" pitchFamily="66" charset="0"/>
                  </a:rPr>
                  <a:t>. </a:t>
                </a:r>
                <a:r>
                  <a:rPr lang="sk-SK" sz="2800" dirty="0">
                    <a:latin typeface="Comic Sans MS" panose="030F0702030302020204" pitchFamily="66" charset="0"/>
                  </a:rPr>
                  <a:t>Z obrázka vyplýva, že aplikáciou Pytagorovej vety dostaneme</a:t>
                </a:r>
                <a:r>
                  <a:rPr lang="sk-SK" sz="2800" dirty="0" smtClean="0">
                    <a:latin typeface="Comic Sans MS" panose="030F0702030302020204" pitchFamily="66" charset="0"/>
                  </a:rPr>
                  <a:t>:</a:t>
                </a:r>
              </a:p>
              <a:p>
                <a:r>
                  <a:rPr lang="en-US" sz="2800" dirty="0" smtClean="0"/>
                  <a:t>|u|=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k-SK" sz="2800" dirty="0"/>
              </a:p>
            </p:txBody>
          </p:sp>
        </mc:Choice>
        <mc:Fallback>
          <p:sp>
            <p:nvSpPr>
              <p:cNvPr id="6" name="BlokText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78" y="3061018"/>
                <a:ext cx="7283116" cy="3199466"/>
              </a:xfrm>
              <a:prstGeom prst="rect">
                <a:avLst/>
              </a:prstGeom>
              <a:blipFill rotWithShape="0">
                <a:blip r:embed="rId3"/>
                <a:stretch>
                  <a:fillRect l="-1674" t="-1905" b="-438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ok 7"/>
          <p:cNvPicPr>
            <a:picLocks noChangeAspect="1"/>
          </p:cNvPicPr>
          <p:nvPr/>
        </p:nvPicPr>
        <p:blipFill rotWithShape="1">
          <a:blip r:embed="rId4"/>
          <a:srcRect l="630" t="13978" r="54152" b="-724"/>
          <a:stretch/>
        </p:blipFill>
        <p:spPr>
          <a:xfrm>
            <a:off x="7912768" y="2930089"/>
            <a:ext cx="3089215" cy="257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74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1158</Words>
  <Application>Microsoft Office PowerPoint</Application>
  <PresentationFormat>Širokouhlá</PresentationFormat>
  <Paragraphs>91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Comic Sans MS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alica</dc:creator>
  <cp:lastModifiedBy>alica</cp:lastModifiedBy>
  <cp:revision>18</cp:revision>
  <dcterms:created xsi:type="dcterms:W3CDTF">2019-02-14T17:35:06Z</dcterms:created>
  <dcterms:modified xsi:type="dcterms:W3CDTF">2019-02-14T20:12:49Z</dcterms:modified>
</cp:coreProperties>
</file>